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64" r:id="rId3"/>
    <p:sldId id="258" r:id="rId4"/>
    <p:sldId id="263" r:id="rId5"/>
    <p:sldId id="261" r:id="rId6"/>
    <p:sldId id="266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4" autoAdjust="0"/>
    <p:restoredTop sz="94660"/>
  </p:normalViewPr>
  <p:slideViewPr>
    <p:cSldViewPr>
      <p:cViewPr>
        <p:scale>
          <a:sx n="94" d="100"/>
          <a:sy n="94" d="100"/>
        </p:scale>
        <p:origin x="-69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ZA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 algn="ctr">
              <a:defRPr sz="1600"/>
            </a:pPr>
            <a:r>
              <a:rPr lang="en-US" sz="1600" dirty="0"/>
              <a:t>Geographic Distribution - Schools Corruption relative to all Corruption reports</a:t>
            </a:r>
          </a:p>
        </c:rich>
      </c:tx>
      <c:layout>
        <c:manualLayout>
          <c:xMode val="edge"/>
          <c:yMode val="edge"/>
          <c:x val="1.7824355149722009E-2"/>
          <c:y val="2.4142492203374832E-2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[Book1]Sheet6!$Q$4</c:f>
              <c:strCache>
                <c:ptCount val="1"/>
                <c:pt idx="0">
                  <c:v>Schools Corruption</c:v>
                </c:pt>
              </c:strCache>
            </c:strRef>
          </c:tx>
          <c:invertIfNegative val="0"/>
          <c:cat>
            <c:strRef>
              <c:f>[Book1]Sheet6!$P$5:$P$14</c:f>
              <c:strCache>
                <c:ptCount val="10"/>
                <c:pt idx="0">
                  <c:v>Unknown</c:v>
                </c:pt>
                <c:pt idx="1">
                  <c:v>Eastern Cape</c:v>
                </c:pt>
                <c:pt idx="2">
                  <c:v>Free State</c:v>
                </c:pt>
                <c:pt idx="3">
                  <c:v>Gauteng</c:v>
                </c:pt>
                <c:pt idx="4">
                  <c:v>KwaZulu Natal</c:v>
                </c:pt>
                <c:pt idx="5">
                  <c:v>Limpopo</c:v>
                </c:pt>
                <c:pt idx="6">
                  <c:v>Mpumalanga</c:v>
                </c:pt>
                <c:pt idx="7">
                  <c:v>Northern Cape</c:v>
                </c:pt>
                <c:pt idx="8">
                  <c:v>North West</c:v>
                </c:pt>
                <c:pt idx="9">
                  <c:v>Western Cape</c:v>
                </c:pt>
              </c:strCache>
            </c:strRef>
          </c:cat>
          <c:val>
            <c:numRef>
              <c:f>[Book1]Sheet6!$Q$5:$Q$14</c:f>
              <c:numCache>
                <c:formatCode>###0</c:formatCode>
                <c:ptCount val="10"/>
                <c:pt idx="0">
                  <c:v>8</c:v>
                </c:pt>
                <c:pt idx="1">
                  <c:v>8</c:v>
                </c:pt>
                <c:pt idx="2">
                  <c:v>9</c:v>
                </c:pt>
                <c:pt idx="3">
                  <c:v>31</c:v>
                </c:pt>
                <c:pt idx="4">
                  <c:v>13</c:v>
                </c:pt>
                <c:pt idx="5">
                  <c:v>8</c:v>
                </c:pt>
                <c:pt idx="6">
                  <c:v>20</c:v>
                </c:pt>
                <c:pt idx="7">
                  <c:v>3</c:v>
                </c:pt>
                <c:pt idx="8">
                  <c:v>6</c:v>
                </c:pt>
                <c:pt idx="9">
                  <c:v>12</c:v>
                </c:pt>
              </c:numCache>
            </c:numRef>
          </c:val>
        </c:ser>
        <c:ser>
          <c:idx val="1"/>
          <c:order val="1"/>
          <c:tx>
            <c:strRef>
              <c:f>[Book1]Sheet6!$R$4</c:f>
              <c:strCache>
                <c:ptCount val="1"/>
                <c:pt idx="0">
                  <c:v>All Corruption</c:v>
                </c:pt>
              </c:strCache>
            </c:strRef>
          </c:tx>
          <c:invertIfNegative val="0"/>
          <c:cat>
            <c:strRef>
              <c:f>[Book1]Sheet6!$P$5:$P$14</c:f>
              <c:strCache>
                <c:ptCount val="10"/>
                <c:pt idx="0">
                  <c:v>Unknown</c:v>
                </c:pt>
                <c:pt idx="1">
                  <c:v>Eastern Cape</c:v>
                </c:pt>
                <c:pt idx="2">
                  <c:v>Free State</c:v>
                </c:pt>
                <c:pt idx="3">
                  <c:v>Gauteng</c:v>
                </c:pt>
                <c:pt idx="4">
                  <c:v>KwaZulu Natal</c:v>
                </c:pt>
                <c:pt idx="5">
                  <c:v>Limpopo</c:v>
                </c:pt>
                <c:pt idx="6">
                  <c:v>Mpumalanga</c:v>
                </c:pt>
                <c:pt idx="7">
                  <c:v>Northern Cape</c:v>
                </c:pt>
                <c:pt idx="8">
                  <c:v>North West</c:v>
                </c:pt>
                <c:pt idx="9">
                  <c:v>Western Cape</c:v>
                </c:pt>
              </c:strCache>
            </c:strRef>
          </c:cat>
          <c:val>
            <c:numRef>
              <c:f>[Book1]Sheet6!$R$5:$R$14</c:f>
              <c:numCache>
                <c:formatCode>General</c:formatCode>
                <c:ptCount val="10"/>
                <c:pt idx="0">
                  <c:v>226</c:v>
                </c:pt>
                <c:pt idx="1">
                  <c:v>104</c:v>
                </c:pt>
                <c:pt idx="2">
                  <c:v>103</c:v>
                </c:pt>
                <c:pt idx="3">
                  <c:v>670</c:v>
                </c:pt>
                <c:pt idx="4">
                  <c:v>134</c:v>
                </c:pt>
                <c:pt idx="5">
                  <c:v>91</c:v>
                </c:pt>
                <c:pt idx="6">
                  <c:v>114</c:v>
                </c:pt>
                <c:pt idx="7">
                  <c:v>29</c:v>
                </c:pt>
                <c:pt idx="8">
                  <c:v>77</c:v>
                </c:pt>
                <c:pt idx="9">
                  <c:v>18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box"/>
        <c:axId val="50287360"/>
        <c:axId val="50288896"/>
        <c:axId val="0"/>
      </c:bar3DChart>
      <c:catAx>
        <c:axId val="50287360"/>
        <c:scaling>
          <c:orientation val="minMax"/>
        </c:scaling>
        <c:delete val="0"/>
        <c:axPos val="l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50288896"/>
        <c:crosses val="autoZero"/>
        <c:auto val="1"/>
        <c:lblAlgn val="ctr"/>
        <c:lblOffset val="100"/>
        <c:noMultiLvlLbl val="0"/>
      </c:catAx>
      <c:valAx>
        <c:axId val="50288896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50287360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5E99E-AAC3-48D3-A853-6F9D4A863108}" type="datetimeFigureOut">
              <a:rPr lang="en-US" smtClean="0"/>
              <a:pPr/>
              <a:t>6/24/2013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87108-77A8-4AA0-B19F-90EF68BBD55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42541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E87108-77A8-4AA0-B19F-90EF68BBD55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7141736-C641-45A5-BF11-A37592BB04C8}" type="datetimeFigureOut">
              <a:rPr lang="en-ZA" smtClean="0"/>
              <a:pPr/>
              <a:t>2013/06/24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EBA89AA-A8D7-4847-B955-995162717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Reports in Schools</a:t>
            </a:r>
            <a:endParaRPr lang="en-ZA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2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CORRUPTION WATCH</a:t>
            </a:r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315415"/>
            <a:ext cx="2866628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351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714356"/>
            <a:ext cx="3697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GENERAL TRENDS 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2218556" cy="12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57158" y="1500174"/>
            <a:ext cx="8286776" cy="513986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buFont typeface="Arial" pitchFamily="34" charset="0"/>
              <a:buChar char="•"/>
            </a:pPr>
            <a:endParaRPr lang="en-ZA" sz="2400" dirty="0" smtClean="0"/>
          </a:p>
          <a:p>
            <a:pPr>
              <a:buFont typeface="Arial" pitchFamily="34" charset="0"/>
              <a:buChar char="•"/>
            </a:pPr>
            <a:r>
              <a:rPr lang="en-ZA" sz="2400" dirty="0" smtClean="0"/>
              <a:t> Education accounts for 12.6% of all corruption reports received by Corruption Watch between January 2012 and April 2013</a:t>
            </a:r>
          </a:p>
          <a:p>
            <a:pPr>
              <a:buFont typeface="Arial" pitchFamily="34" charset="0"/>
              <a:buChar char="•"/>
            </a:pPr>
            <a:endParaRPr lang="en-ZA" sz="1000" dirty="0" smtClean="0"/>
          </a:p>
          <a:p>
            <a:pPr>
              <a:buFont typeface="Arial" pitchFamily="34" charset="0"/>
              <a:buChar char="•"/>
            </a:pPr>
            <a:r>
              <a:rPr lang="en-ZA" sz="2400" dirty="0" smtClean="0"/>
              <a:t> This presentation focuses on the 118  reports of corruption in schools</a:t>
            </a:r>
          </a:p>
          <a:p>
            <a:pPr>
              <a:buFont typeface="Arial" pitchFamily="34" charset="0"/>
              <a:buChar char="•"/>
            </a:pPr>
            <a:endParaRPr lang="en-ZA" sz="1000" dirty="0" smtClean="0"/>
          </a:p>
          <a:p>
            <a:pPr>
              <a:buFont typeface="Arial" pitchFamily="34" charset="0"/>
              <a:buChar char="•"/>
            </a:pPr>
            <a:r>
              <a:rPr lang="en-ZA" sz="2400" dirty="0" smtClean="0"/>
              <a:t> Large numbers of reports received since announcement of focus on schools</a:t>
            </a:r>
          </a:p>
          <a:p>
            <a:pPr>
              <a:buFont typeface="Arial" pitchFamily="34" charset="0"/>
              <a:buChar char="•"/>
            </a:pPr>
            <a:endParaRPr lang="en-ZA" sz="1000" dirty="0" smtClean="0"/>
          </a:p>
          <a:p>
            <a:pPr>
              <a:buFont typeface="Arial" pitchFamily="34" charset="0"/>
              <a:buChar char="•"/>
            </a:pPr>
            <a:r>
              <a:rPr lang="en-ZA" sz="2400" dirty="0" smtClean="0"/>
              <a:t> Disproportionately large numbers from Western Cape and Mpumalanga</a:t>
            </a:r>
          </a:p>
          <a:p>
            <a:pPr>
              <a:buFont typeface="Arial" pitchFamily="34" charset="0"/>
              <a:buChar char="•"/>
            </a:pPr>
            <a:endParaRPr lang="en-ZA" sz="1000" dirty="0" smtClean="0"/>
          </a:p>
          <a:p>
            <a:pPr>
              <a:buFont typeface="Arial" pitchFamily="34" charset="0"/>
              <a:buChar char="•"/>
            </a:pPr>
            <a:r>
              <a:rPr lang="en-ZA" sz="2400" dirty="0" smtClean="0"/>
              <a:t> Majority of reports are local in small towns (52.5%)</a:t>
            </a:r>
          </a:p>
          <a:p>
            <a:pPr>
              <a:buFont typeface="Arial" pitchFamily="34" charset="0"/>
              <a:buChar char="•"/>
            </a:pP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78003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5720" y="642918"/>
            <a:ext cx="48105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GEOGRAPHIC LOCATION 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2218556" cy="12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Chart 5"/>
          <p:cNvGraphicFramePr/>
          <p:nvPr/>
        </p:nvGraphicFramePr>
        <p:xfrm>
          <a:off x="571472" y="928670"/>
          <a:ext cx="8072494" cy="5786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8003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785794"/>
            <a:ext cx="6115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TYPES OF CORRUPT ACTIVITIES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214282" y="1428736"/>
            <a:ext cx="81329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 smtClean="0"/>
              <a:t>Embezzlement of Funds</a:t>
            </a:r>
          </a:p>
          <a:p>
            <a:endParaRPr lang="en-ZA" sz="1000" b="1" dirty="0" smtClean="0"/>
          </a:p>
          <a:p>
            <a:pPr marL="342900" indent="-342900">
              <a:buFont typeface="+mj-lt"/>
              <a:buAutoNum type="arabicPeriod"/>
            </a:pPr>
            <a:r>
              <a:rPr lang="en-ZA" dirty="0" smtClean="0"/>
              <a:t>Reporters claim the involvement of school principals</a:t>
            </a:r>
          </a:p>
          <a:p>
            <a:pPr marL="342900" indent="-342900">
              <a:buFont typeface="+mj-lt"/>
              <a:buAutoNum type="arabicPeriod"/>
            </a:pPr>
            <a:endParaRPr lang="en-ZA" sz="1000" dirty="0" smtClean="0"/>
          </a:p>
          <a:p>
            <a:pPr marL="342900" indent="-342900">
              <a:buFont typeface="+mj-lt"/>
              <a:buAutoNum type="arabicPeriod"/>
            </a:pPr>
            <a:r>
              <a:rPr lang="en-ZA" dirty="0" smtClean="0"/>
              <a:t>These funds may have been allocated for specific projects which do not materialise or may be funds allocated to the schools by provincial departments</a:t>
            </a:r>
          </a:p>
          <a:p>
            <a:endParaRPr lang="en-ZA" sz="1000" b="1" dirty="0" smtClean="0"/>
          </a:p>
          <a:p>
            <a:r>
              <a:rPr lang="en-ZA" sz="2000" b="1" dirty="0" smtClean="0"/>
              <a:t>Corruption in Procurement  </a:t>
            </a:r>
          </a:p>
          <a:p>
            <a:endParaRPr lang="en-ZA" sz="1000" b="1" dirty="0" smtClean="0"/>
          </a:p>
          <a:p>
            <a:pPr marL="342900" indent="-342900">
              <a:buFont typeface="+mj-lt"/>
              <a:buAutoNum type="arabicPeriod"/>
            </a:pPr>
            <a:r>
              <a:rPr lang="en-ZA" dirty="0" smtClean="0"/>
              <a:t>Alleged conflict of interest on the part of staff members at schools (principals are implicated in most reports)</a:t>
            </a:r>
          </a:p>
          <a:p>
            <a:pPr marL="342900" indent="-342900">
              <a:buFont typeface="+mj-lt"/>
              <a:buAutoNum type="arabicPeriod"/>
            </a:pPr>
            <a:endParaRPr lang="en-ZA" sz="1000" dirty="0" smtClean="0"/>
          </a:p>
          <a:p>
            <a:pPr marL="342900" indent="-342900">
              <a:buFont typeface="+mj-lt"/>
              <a:buAutoNum type="arabicPeriod"/>
            </a:pPr>
            <a:r>
              <a:rPr lang="en-ZA" dirty="0" smtClean="0"/>
              <a:t>Procurement contracts of supplies, maintenance work, building or renovations to school property are given to family and friends of SGB members and principals</a:t>
            </a:r>
            <a:endParaRPr lang="en-ZA" b="1" dirty="0" smtClean="0"/>
          </a:p>
          <a:p>
            <a:pPr marL="971550" lvl="1" indent="-514350">
              <a:buFont typeface="+mj-lt"/>
              <a:buAutoNum type="arabicPeriod"/>
            </a:pPr>
            <a:endParaRPr lang="en-ZA" b="1" dirty="0" smtClean="0"/>
          </a:p>
          <a:p>
            <a:endParaRPr lang="en-ZA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2218556" cy="12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03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571480"/>
            <a:ext cx="6115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TYPES OF CORRUPT ACTIVITIES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42844" y="1225689"/>
            <a:ext cx="82043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 smtClean="0"/>
              <a:t>SGB Maladministration</a:t>
            </a:r>
          </a:p>
          <a:p>
            <a:pPr>
              <a:buFont typeface="Arial" pitchFamily="34" charset="0"/>
              <a:buChar char="•"/>
            </a:pPr>
            <a:endParaRPr lang="en-ZA" sz="1000" b="1" dirty="0" smtClean="0"/>
          </a:p>
          <a:p>
            <a:pPr marL="514350" indent="-514350">
              <a:buFont typeface="+mj-lt"/>
              <a:buAutoNum type="arabicPeriod"/>
            </a:pPr>
            <a:r>
              <a:rPr lang="en-ZA" dirty="0" smtClean="0"/>
              <a:t>Allegedly, SGBs are not making financial statements available to parents, either because they do not exist, or because SGBs refuse to provide this information</a:t>
            </a:r>
          </a:p>
          <a:p>
            <a:pPr marL="514350" indent="-514350">
              <a:buFont typeface="+mj-lt"/>
              <a:buAutoNum type="arabicPeriod"/>
            </a:pPr>
            <a:endParaRPr lang="en-ZA" sz="1000" dirty="0" smtClean="0"/>
          </a:p>
          <a:p>
            <a:pPr marL="514350" indent="-514350">
              <a:buFont typeface="+mj-lt"/>
              <a:buAutoNum type="arabicPeriod"/>
            </a:pPr>
            <a:r>
              <a:rPr lang="en-ZA" dirty="0" smtClean="0"/>
              <a:t>Seen as indicative of the fact that the financial matters of the school are being mismanaged, and that corruption is taking place by reporters</a:t>
            </a:r>
          </a:p>
          <a:p>
            <a:pPr marL="514350" indent="-514350"/>
            <a:endParaRPr lang="en-ZA" sz="1000" b="1" dirty="0" smtClean="0"/>
          </a:p>
          <a:p>
            <a:pPr marL="514350" indent="-514350"/>
            <a:r>
              <a:rPr lang="en-ZA" sz="2000" b="1" dirty="0" smtClean="0"/>
              <a:t>Corruption in Employment</a:t>
            </a:r>
          </a:p>
          <a:p>
            <a:pPr marL="514350" indent="-514350"/>
            <a:endParaRPr lang="en-ZA" sz="1000" b="1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ZA" dirty="0" smtClean="0"/>
              <a:t>Bribing officials for employment at schools </a:t>
            </a:r>
          </a:p>
          <a:p>
            <a:pPr marL="514350" lvl="0" indent="-514350">
              <a:buFont typeface="+mj-lt"/>
              <a:buAutoNum type="arabicPeriod"/>
            </a:pPr>
            <a:endParaRPr lang="en-ZA" dirty="0" smtClean="0"/>
          </a:p>
          <a:p>
            <a:pPr marL="514350" lvl="0" indent="-514350">
              <a:buAutoNum type="arabicPeriod" startAt="2"/>
            </a:pPr>
            <a:r>
              <a:rPr lang="en-ZA" dirty="0" smtClean="0"/>
              <a:t>Teachers supposedly drawing salaries when they are absent from work for an extended period of time without explanation </a:t>
            </a:r>
          </a:p>
          <a:p>
            <a:pPr marL="514350" lvl="0" indent="-514350">
              <a:buAutoNum type="arabicPeriod" startAt="2"/>
            </a:pPr>
            <a:endParaRPr lang="en-ZA" dirty="0" smtClean="0"/>
          </a:p>
          <a:p>
            <a:pPr marL="514350" lvl="0" indent="-514350">
              <a:buAutoNum type="arabicPeriod" startAt="2"/>
            </a:pPr>
            <a:r>
              <a:rPr lang="en-ZA" dirty="0" smtClean="0"/>
              <a:t>Teachers are said to be engaged in full time remunerative work outside the school - it is assumed that permission has not been sought from relevant authorities</a:t>
            </a:r>
          </a:p>
          <a:p>
            <a:pPr marL="514350" indent="-514350">
              <a:buFont typeface="+mj-lt"/>
              <a:buAutoNum type="arabicPeriod"/>
            </a:pPr>
            <a:endParaRPr lang="en-ZA" b="1" dirty="0" smtClean="0"/>
          </a:p>
          <a:p>
            <a:endParaRPr lang="en-ZA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2218556" cy="12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03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571480"/>
            <a:ext cx="6795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ISSUES RAISED BY STAKEHOLDERS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20" y="1142984"/>
            <a:ext cx="871543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ZA" sz="2000" b="1" dirty="0" smtClean="0"/>
              <a:t>The inadequate training of SGB members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ZA" dirty="0" smtClean="0"/>
              <a:t>While the Act makes provision for elected SGB members to be trained, interviewees noted that often training does not speak to the challenges that schools face</a:t>
            </a:r>
          </a:p>
          <a:p>
            <a:pPr lvl="0"/>
            <a:r>
              <a:rPr lang="en-ZA" sz="2000" b="1" dirty="0" smtClean="0"/>
              <a:t>Financial management of schools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ZA" dirty="0" smtClean="0"/>
              <a:t>Interviewees pointed to a lack of understanding of general financial and auditing principles as well as access to auditing resources in the preparation of annual financial statements and budgets by members of the SGB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ZA" dirty="0" smtClean="0"/>
              <a:t>Principals and SGBs were not well informed or aware of the Public Finance Management Act </a:t>
            </a:r>
          </a:p>
          <a:p>
            <a:pPr lvl="0"/>
            <a:r>
              <a:rPr lang="en-ZA" sz="2000" b="1" dirty="0" smtClean="0"/>
              <a:t>Monitoring of schools by provincial departments is insufficient 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ZA" dirty="0" smtClean="0"/>
              <a:t>The majority of reports received by Corruption Watch indicated that they had previously reported their allegation of corruption to the Provincial Department, but the complaint had received no attention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ZA" dirty="0" smtClean="0"/>
              <a:t>Lack of feedback from the provincial department once a corruption issue has been reported</a:t>
            </a:r>
          </a:p>
          <a:p>
            <a:pPr lvl="0"/>
            <a:r>
              <a:rPr lang="en-ZA" sz="2000" b="1" dirty="0" smtClean="0"/>
              <a:t>Investigations by departments take long or don’t occur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ZA" dirty="0" smtClean="0"/>
              <a:t>Interviewees viewed the lack of action and follow up on behalf of the Department as a contributing factor to the continuance of corruption in schools</a:t>
            </a:r>
          </a:p>
          <a:p>
            <a:endParaRPr lang="en-ZA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2218556" cy="12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03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571480"/>
            <a:ext cx="5192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PROPOSED CO-OPERATION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720" y="1142984"/>
            <a:ext cx="871543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endParaRPr lang="en-ZA" sz="2000" dirty="0" smtClean="0"/>
          </a:p>
          <a:p>
            <a:pPr>
              <a:buFont typeface="Arial" pitchFamily="34" charset="0"/>
              <a:buChar char="•"/>
            </a:pPr>
            <a:endParaRPr lang="en-ZA" sz="2000" dirty="0" smtClean="0"/>
          </a:p>
          <a:p>
            <a:pPr>
              <a:buFont typeface="Arial" pitchFamily="34" charset="0"/>
              <a:buChar char="•"/>
            </a:pPr>
            <a:r>
              <a:rPr lang="en-ZA" sz="2000" dirty="0" smtClean="0"/>
              <a:t> We will provide the department and other stakeholders with regular analyses of our reports plus reports received by other hotlines</a:t>
            </a:r>
          </a:p>
          <a:p>
            <a:pPr>
              <a:buFont typeface="Arial" pitchFamily="34" charset="0"/>
              <a:buChar char="•"/>
            </a:pPr>
            <a:endParaRPr lang="en-ZA" sz="2000" dirty="0" smtClean="0"/>
          </a:p>
          <a:p>
            <a:pPr>
              <a:buFont typeface="Arial" pitchFamily="34" charset="0"/>
              <a:buChar char="•"/>
            </a:pPr>
            <a:r>
              <a:rPr lang="en-ZA" sz="2000" dirty="0" smtClean="0"/>
              <a:t> We will provide public education to learners as part of a youth directed programme enabling learners/youth to understand the content and impact of programme</a:t>
            </a:r>
          </a:p>
          <a:p>
            <a:pPr>
              <a:buFont typeface="Arial" pitchFamily="34" charset="0"/>
              <a:buChar char="•"/>
            </a:pPr>
            <a:endParaRPr lang="en-ZA" sz="2000" dirty="0" smtClean="0"/>
          </a:p>
          <a:p>
            <a:pPr>
              <a:buFont typeface="Arial" pitchFamily="34" charset="0"/>
              <a:buChar char="•"/>
            </a:pPr>
            <a:r>
              <a:rPr lang="en-ZA" sz="2000" dirty="0" smtClean="0"/>
              <a:t> Prioritisation of department action in those cases where we submit the fruits of detailed investigation that demonstrate a strong prima facie case</a:t>
            </a:r>
            <a:endParaRPr lang="en-ZA" sz="20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2218556" cy="126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03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352</TotalTime>
  <Words>529</Words>
  <Application>Microsoft Office PowerPoint</Application>
  <PresentationFormat>On-screen Show (4:3)</PresentationFormat>
  <Paragraphs>61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Clarity</vt:lpstr>
      <vt:lpstr>Reports in Schools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SOURCES REPORTS</dc:title>
  <dc:creator>AdminOne</dc:creator>
  <cp:lastModifiedBy>Lucky Menoe</cp:lastModifiedBy>
  <cp:revision>30</cp:revision>
  <dcterms:created xsi:type="dcterms:W3CDTF">2012-04-04T14:03:03Z</dcterms:created>
  <dcterms:modified xsi:type="dcterms:W3CDTF">2013-06-24T08:56:34Z</dcterms:modified>
</cp:coreProperties>
</file>