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B4AE61E-2933-4BBC-BA42-CD4299BF9305}" type="doc">
      <dgm:prSet loTypeId="urn:microsoft.com/office/officeart/2005/8/layout/radial3" loCatId="cycle" qsTypeId="urn:microsoft.com/office/officeart/2005/8/quickstyle/3d2" qsCatId="3D" csTypeId="urn:microsoft.com/office/officeart/2005/8/colors/colorful4" csCatId="colorful" phldr="1"/>
      <dgm:spPr/>
      <dgm:t>
        <a:bodyPr/>
        <a:lstStyle/>
        <a:p>
          <a:endParaRPr lang="en-ZA"/>
        </a:p>
      </dgm:t>
    </dgm:pt>
    <dgm:pt modelId="{6855D652-4311-4C1A-BBB4-21481337F2F2}">
      <dgm:prSet phldrT="[Text]"/>
      <dgm:spPr>
        <a:solidFill>
          <a:srgbClr val="FF0000">
            <a:alpha val="50000"/>
          </a:srgbClr>
        </a:solidFill>
      </dgm:spPr>
      <dgm:t>
        <a:bodyPr/>
        <a:lstStyle/>
        <a:p>
          <a:r>
            <a:rPr lang="en-ZA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OBJECTIVES</a:t>
          </a:r>
          <a:endParaRPr lang="en-ZA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7EB51EB-E7E3-443A-93F3-1A039668084F}" type="parTrans" cxnId="{83027E64-30C0-4F56-80E3-9B7E9978803B}">
      <dgm:prSet/>
      <dgm:spPr/>
      <dgm:t>
        <a:bodyPr/>
        <a:lstStyle/>
        <a:p>
          <a:endParaRPr lang="en-ZA"/>
        </a:p>
      </dgm:t>
    </dgm:pt>
    <dgm:pt modelId="{F2229E89-0895-4584-A28D-AB8BDF557CD5}" type="sibTrans" cxnId="{83027E64-30C0-4F56-80E3-9B7E9978803B}">
      <dgm:prSet/>
      <dgm:spPr/>
      <dgm:t>
        <a:bodyPr/>
        <a:lstStyle/>
        <a:p>
          <a:endParaRPr lang="en-ZA"/>
        </a:p>
      </dgm:t>
    </dgm:pt>
    <dgm:pt modelId="{9B7E92C7-C2B2-4031-B6FB-BE7362C618E8}">
      <dgm:prSet phldrT="[Text]"/>
      <dgm:spPr>
        <a:solidFill>
          <a:schemeClr val="accent2">
            <a:alpha val="50000"/>
          </a:schemeClr>
        </a:solidFill>
      </dgm:spPr>
      <dgm:t>
        <a:bodyPr/>
        <a:lstStyle/>
        <a:p>
          <a:r>
            <a:rPr lang="en-ZA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Policy influence/reforms</a:t>
          </a:r>
          <a:endParaRPr lang="en-ZA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CE0BA6C-55F7-4574-B36A-588ED0974E3A}" type="parTrans" cxnId="{702DCDB3-B565-4FF5-BBFE-467B7EB02B3E}">
      <dgm:prSet/>
      <dgm:spPr/>
      <dgm:t>
        <a:bodyPr/>
        <a:lstStyle/>
        <a:p>
          <a:endParaRPr lang="en-ZA"/>
        </a:p>
      </dgm:t>
    </dgm:pt>
    <dgm:pt modelId="{5C2AB867-E35F-4B8E-AF37-FDA655F34A47}" type="sibTrans" cxnId="{702DCDB3-B565-4FF5-BBFE-467B7EB02B3E}">
      <dgm:prSet/>
      <dgm:spPr/>
      <dgm:t>
        <a:bodyPr/>
        <a:lstStyle/>
        <a:p>
          <a:endParaRPr lang="en-ZA"/>
        </a:p>
      </dgm:t>
    </dgm:pt>
    <dgm:pt modelId="{83AC0DB2-8F54-4772-8ABE-4B8FE29C3309}">
      <dgm:prSet phldrT="[Text]"/>
      <dgm:spPr>
        <a:solidFill>
          <a:schemeClr val="accent5">
            <a:alpha val="50000"/>
          </a:schemeClr>
        </a:solidFill>
      </dgm:spPr>
      <dgm:t>
        <a:bodyPr/>
        <a:lstStyle/>
        <a:p>
          <a:r>
            <a:rPr lang="en-ZA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Credible and independent channel </a:t>
          </a:r>
          <a:endParaRPr lang="en-ZA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003462D-7239-4210-855F-B149248E1437}" type="parTrans" cxnId="{E181525A-C4DF-4EE3-B587-C6D7DFBF3BB4}">
      <dgm:prSet/>
      <dgm:spPr/>
      <dgm:t>
        <a:bodyPr/>
        <a:lstStyle/>
        <a:p>
          <a:endParaRPr lang="en-ZA"/>
        </a:p>
      </dgm:t>
    </dgm:pt>
    <dgm:pt modelId="{442CD045-21A1-42AF-9DCB-A6175BCDD190}" type="sibTrans" cxnId="{E181525A-C4DF-4EE3-B587-C6D7DFBF3BB4}">
      <dgm:prSet/>
      <dgm:spPr/>
      <dgm:t>
        <a:bodyPr/>
        <a:lstStyle/>
        <a:p>
          <a:endParaRPr lang="en-ZA"/>
        </a:p>
      </dgm:t>
    </dgm:pt>
    <dgm:pt modelId="{3986E779-6E90-4139-9F90-E757A0B09892}">
      <dgm:prSet phldrT="[Text]"/>
      <dgm:spPr/>
      <dgm:t>
        <a:bodyPr/>
        <a:lstStyle/>
        <a:p>
          <a:r>
            <a:rPr lang="en-ZA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Access to information </a:t>
          </a:r>
          <a:endParaRPr lang="en-ZA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051CA7E-4978-452D-A8B5-42B6DF36789F}" type="parTrans" cxnId="{FC757780-D19E-44D7-9523-30256078C842}">
      <dgm:prSet/>
      <dgm:spPr/>
      <dgm:t>
        <a:bodyPr/>
        <a:lstStyle/>
        <a:p>
          <a:endParaRPr lang="en-ZA"/>
        </a:p>
      </dgm:t>
    </dgm:pt>
    <dgm:pt modelId="{DBF1694F-56D7-4CA8-9863-FFAC8F9C5069}" type="sibTrans" cxnId="{FC757780-D19E-44D7-9523-30256078C842}">
      <dgm:prSet/>
      <dgm:spPr/>
      <dgm:t>
        <a:bodyPr/>
        <a:lstStyle/>
        <a:p>
          <a:endParaRPr lang="en-ZA"/>
        </a:p>
      </dgm:t>
    </dgm:pt>
    <dgm:pt modelId="{998D9826-A84A-4B65-888D-9A267C1C2E2B}">
      <dgm:prSet phldrT="[Text]"/>
      <dgm:spPr>
        <a:solidFill>
          <a:schemeClr val="tx1">
            <a:alpha val="50000"/>
          </a:schemeClr>
        </a:solidFill>
      </dgm:spPr>
      <dgm:t>
        <a:bodyPr/>
        <a:lstStyle/>
        <a:p>
          <a:r>
            <a:rPr lang="en-ZA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Raising awareness </a:t>
          </a:r>
          <a:endParaRPr lang="en-ZA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0AFAE9A-3E82-4CE3-A231-E1C132AF84B9}" type="parTrans" cxnId="{B110B3FE-DF48-4C83-8C09-279301389F40}">
      <dgm:prSet/>
      <dgm:spPr/>
      <dgm:t>
        <a:bodyPr/>
        <a:lstStyle/>
        <a:p>
          <a:endParaRPr lang="en-ZA"/>
        </a:p>
      </dgm:t>
    </dgm:pt>
    <dgm:pt modelId="{3B66F76E-2CE9-4DD5-B586-145203C600E5}" type="sibTrans" cxnId="{B110B3FE-DF48-4C83-8C09-279301389F40}">
      <dgm:prSet/>
      <dgm:spPr/>
      <dgm:t>
        <a:bodyPr/>
        <a:lstStyle/>
        <a:p>
          <a:endParaRPr lang="en-ZA"/>
        </a:p>
      </dgm:t>
    </dgm:pt>
    <dgm:pt modelId="{3EDA9AFB-5744-4648-B24C-AF0F63C2A047}" type="pres">
      <dgm:prSet presAssocID="{BB4AE61E-2933-4BBC-BA42-CD4299BF9305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ZA"/>
        </a:p>
      </dgm:t>
    </dgm:pt>
    <dgm:pt modelId="{9A09EDC1-B40C-4690-92CA-50DC297EF6B5}" type="pres">
      <dgm:prSet presAssocID="{BB4AE61E-2933-4BBC-BA42-CD4299BF9305}" presName="radial" presStyleCnt="0">
        <dgm:presLayoutVars>
          <dgm:animLvl val="ctr"/>
        </dgm:presLayoutVars>
      </dgm:prSet>
      <dgm:spPr/>
    </dgm:pt>
    <dgm:pt modelId="{23C10AA5-E28D-41C0-95AF-1348C6FB1C85}" type="pres">
      <dgm:prSet presAssocID="{6855D652-4311-4C1A-BBB4-21481337F2F2}" presName="centerShape" presStyleLbl="vennNode1" presStyleIdx="0" presStyleCnt="5"/>
      <dgm:spPr/>
      <dgm:t>
        <a:bodyPr/>
        <a:lstStyle/>
        <a:p>
          <a:endParaRPr lang="en-ZA"/>
        </a:p>
      </dgm:t>
    </dgm:pt>
    <dgm:pt modelId="{58D5D5EC-7ABB-4197-89BD-B40B2D8930BC}" type="pres">
      <dgm:prSet presAssocID="{9B7E92C7-C2B2-4031-B6FB-BE7362C618E8}" presName="node" presStyleLbl="vennNode1" presStyleIdx="1" presStyleCnt="5" custScaleX="118854" custScaleY="118854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25BBAFA7-834A-4896-A6A1-DC7C78D8AC9C}" type="pres">
      <dgm:prSet presAssocID="{83AC0DB2-8F54-4772-8ABE-4B8FE29C3309}" presName="node" presStyleLbl="vennNode1" presStyleIdx="2" presStyleCnt="5" custScaleX="118854" custScaleY="118854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31003E0B-82D1-43D5-AB76-1EA0AB19E14F}" type="pres">
      <dgm:prSet presAssocID="{3986E779-6E90-4139-9F90-E757A0B09892}" presName="node" presStyleLbl="vennNode1" presStyleIdx="3" presStyleCnt="5" custScaleX="118854" custScaleY="118854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F01D21DB-7F21-47D5-8699-9B6F90E69477}" type="pres">
      <dgm:prSet presAssocID="{998D9826-A84A-4B65-888D-9A267C1C2E2B}" presName="node" presStyleLbl="vennNode1" presStyleIdx="4" presStyleCnt="5" custScaleX="118854" custScaleY="118854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</dgm:ptLst>
  <dgm:cxnLst>
    <dgm:cxn modelId="{B110B3FE-DF48-4C83-8C09-279301389F40}" srcId="{6855D652-4311-4C1A-BBB4-21481337F2F2}" destId="{998D9826-A84A-4B65-888D-9A267C1C2E2B}" srcOrd="3" destOrd="0" parTransId="{20AFAE9A-3E82-4CE3-A231-E1C132AF84B9}" sibTransId="{3B66F76E-2CE9-4DD5-B586-145203C600E5}"/>
    <dgm:cxn modelId="{83027E64-30C0-4F56-80E3-9B7E9978803B}" srcId="{BB4AE61E-2933-4BBC-BA42-CD4299BF9305}" destId="{6855D652-4311-4C1A-BBB4-21481337F2F2}" srcOrd="0" destOrd="0" parTransId="{67EB51EB-E7E3-443A-93F3-1A039668084F}" sibTransId="{F2229E89-0895-4584-A28D-AB8BDF557CD5}"/>
    <dgm:cxn modelId="{65381D0A-9A93-44DC-A7A7-67CA49C8C545}" type="presOf" srcId="{9B7E92C7-C2B2-4031-B6FB-BE7362C618E8}" destId="{58D5D5EC-7ABB-4197-89BD-B40B2D8930BC}" srcOrd="0" destOrd="0" presId="urn:microsoft.com/office/officeart/2005/8/layout/radial3"/>
    <dgm:cxn modelId="{26C4C53C-5466-4396-B44C-0C45EC868421}" type="presOf" srcId="{BB4AE61E-2933-4BBC-BA42-CD4299BF9305}" destId="{3EDA9AFB-5744-4648-B24C-AF0F63C2A047}" srcOrd="0" destOrd="0" presId="urn:microsoft.com/office/officeart/2005/8/layout/radial3"/>
    <dgm:cxn modelId="{E181525A-C4DF-4EE3-B587-C6D7DFBF3BB4}" srcId="{6855D652-4311-4C1A-BBB4-21481337F2F2}" destId="{83AC0DB2-8F54-4772-8ABE-4B8FE29C3309}" srcOrd="1" destOrd="0" parTransId="{2003462D-7239-4210-855F-B149248E1437}" sibTransId="{442CD045-21A1-42AF-9DCB-A6175BCDD190}"/>
    <dgm:cxn modelId="{FB9DAD6F-E6E5-43EC-B029-D264DD9F2BBE}" type="presOf" srcId="{3986E779-6E90-4139-9F90-E757A0B09892}" destId="{31003E0B-82D1-43D5-AB76-1EA0AB19E14F}" srcOrd="0" destOrd="0" presId="urn:microsoft.com/office/officeart/2005/8/layout/radial3"/>
    <dgm:cxn modelId="{FC757780-D19E-44D7-9523-30256078C842}" srcId="{6855D652-4311-4C1A-BBB4-21481337F2F2}" destId="{3986E779-6E90-4139-9F90-E757A0B09892}" srcOrd="2" destOrd="0" parTransId="{6051CA7E-4978-452D-A8B5-42B6DF36789F}" sibTransId="{DBF1694F-56D7-4CA8-9863-FFAC8F9C5069}"/>
    <dgm:cxn modelId="{66A8070C-6A65-4300-9AC4-C5F860C15B0D}" type="presOf" srcId="{6855D652-4311-4C1A-BBB4-21481337F2F2}" destId="{23C10AA5-E28D-41C0-95AF-1348C6FB1C85}" srcOrd="0" destOrd="0" presId="urn:microsoft.com/office/officeart/2005/8/layout/radial3"/>
    <dgm:cxn modelId="{70390B4D-8067-415D-AC40-CAA2031BC77D}" type="presOf" srcId="{83AC0DB2-8F54-4772-8ABE-4B8FE29C3309}" destId="{25BBAFA7-834A-4896-A6A1-DC7C78D8AC9C}" srcOrd="0" destOrd="0" presId="urn:microsoft.com/office/officeart/2005/8/layout/radial3"/>
    <dgm:cxn modelId="{C7153237-A1A4-44CA-861F-C41CA3006768}" type="presOf" srcId="{998D9826-A84A-4B65-888D-9A267C1C2E2B}" destId="{F01D21DB-7F21-47D5-8699-9B6F90E69477}" srcOrd="0" destOrd="0" presId="urn:microsoft.com/office/officeart/2005/8/layout/radial3"/>
    <dgm:cxn modelId="{702DCDB3-B565-4FF5-BBFE-467B7EB02B3E}" srcId="{6855D652-4311-4C1A-BBB4-21481337F2F2}" destId="{9B7E92C7-C2B2-4031-B6FB-BE7362C618E8}" srcOrd="0" destOrd="0" parTransId="{2CE0BA6C-55F7-4574-B36A-588ED0974E3A}" sibTransId="{5C2AB867-E35F-4B8E-AF37-FDA655F34A47}"/>
    <dgm:cxn modelId="{5FF3E5BF-2E5E-4C56-9A16-B663B8A4D1A7}" type="presParOf" srcId="{3EDA9AFB-5744-4648-B24C-AF0F63C2A047}" destId="{9A09EDC1-B40C-4690-92CA-50DC297EF6B5}" srcOrd="0" destOrd="0" presId="urn:microsoft.com/office/officeart/2005/8/layout/radial3"/>
    <dgm:cxn modelId="{B31553BA-3436-4A93-A1B7-1E7515A9BFE4}" type="presParOf" srcId="{9A09EDC1-B40C-4690-92CA-50DC297EF6B5}" destId="{23C10AA5-E28D-41C0-95AF-1348C6FB1C85}" srcOrd="0" destOrd="0" presId="urn:microsoft.com/office/officeart/2005/8/layout/radial3"/>
    <dgm:cxn modelId="{FA2F16BA-CE2F-4AE2-A5E4-622A426F8EFC}" type="presParOf" srcId="{9A09EDC1-B40C-4690-92CA-50DC297EF6B5}" destId="{58D5D5EC-7ABB-4197-89BD-B40B2D8930BC}" srcOrd="1" destOrd="0" presId="urn:microsoft.com/office/officeart/2005/8/layout/radial3"/>
    <dgm:cxn modelId="{4F8C044E-A66A-4354-8274-4F3BFD8A4728}" type="presParOf" srcId="{9A09EDC1-B40C-4690-92CA-50DC297EF6B5}" destId="{25BBAFA7-834A-4896-A6A1-DC7C78D8AC9C}" srcOrd="2" destOrd="0" presId="urn:microsoft.com/office/officeart/2005/8/layout/radial3"/>
    <dgm:cxn modelId="{CB7FC83F-7F33-46A5-91DD-EDC27A5926D3}" type="presParOf" srcId="{9A09EDC1-B40C-4690-92CA-50DC297EF6B5}" destId="{31003E0B-82D1-43D5-AB76-1EA0AB19E14F}" srcOrd="3" destOrd="0" presId="urn:microsoft.com/office/officeart/2005/8/layout/radial3"/>
    <dgm:cxn modelId="{E62D537C-6BA5-4B35-85D9-CAC09B180CFD}" type="presParOf" srcId="{9A09EDC1-B40C-4690-92CA-50DC297EF6B5}" destId="{F01D21DB-7F21-47D5-8699-9B6F90E69477}" srcOrd="4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FF25588-204E-41D3-8450-77078A67D759}" type="doc">
      <dgm:prSet loTypeId="urn:microsoft.com/office/officeart/2005/8/layout/vList2" loCatId="list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en-ZA"/>
        </a:p>
      </dgm:t>
    </dgm:pt>
    <dgm:pt modelId="{5C8019E2-D22A-450C-93AA-0113DE467269}">
      <dgm:prSet phldrT="[Text]"/>
      <dgm:spPr>
        <a:solidFill>
          <a:schemeClr val="tx2"/>
        </a:solidFill>
      </dgm:spPr>
      <dgm:t>
        <a:bodyPr/>
        <a:lstStyle/>
        <a:p>
          <a:r>
            <a:rPr lang="en-ZA" dirty="0" smtClean="0"/>
            <a:t>Increase in the number of reports </a:t>
          </a:r>
          <a:endParaRPr lang="en-ZA" dirty="0"/>
        </a:p>
      </dgm:t>
    </dgm:pt>
    <dgm:pt modelId="{44A153B4-CA54-4438-8CD7-95217CEB3020}" type="parTrans" cxnId="{49FED2BA-97A0-4EE1-BED2-1C6C0F1BF158}">
      <dgm:prSet/>
      <dgm:spPr/>
      <dgm:t>
        <a:bodyPr/>
        <a:lstStyle/>
        <a:p>
          <a:endParaRPr lang="en-ZA"/>
        </a:p>
      </dgm:t>
    </dgm:pt>
    <dgm:pt modelId="{0A607ADF-7DA6-43C5-B6EA-9EB7DC971354}" type="sibTrans" cxnId="{49FED2BA-97A0-4EE1-BED2-1C6C0F1BF158}">
      <dgm:prSet/>
      <dgm:spPr/>
      <dgm:t>
        <a:bodyPr/>
        <a:lstStyle/>
        <a:p>
          <a:endParaRPr lang="en-ZA"/>
        </a:p>
      </dgm:t>
    </dgm:pt>
    <dgm:pt modelId="{4D47E414-7468-48AD-B872-D9BA8BC5FA06}">
      <dgm:prSet phldrT="[Text]"/>
      <dgm:spPr/>
      <dgm:t>
        <a:bodyPr/>
        <a:lstStyle/>
        <a:p>
          <a:r>
            <a:rPr lang="en-ZA" dirty="0" smtClean="0"/>
            <a:t>Parents and learners have access to information that enables them to hold schools accountable</a:t>
          </a:r>
          <a:endParaRPr lang="en-ZA" dirty="0"/>
        </a:p>
      </dgm:t>
    </dgm:pt>
    <dgm:pt modelId="{021C4404-F1A4-43B3-A80E-75830DF5EF54}" type="parTrans" cxnId="{F814D5DB-9DA1-43DD-9EBE-1A8080BA0463}">
      <dgm:prSet/>
      <dgm:spPr/>
      <dgm:t>
        <a:bodyPr/>
        <a:lstStyle/>
        <a:p>
          <a:endParaRPr lang="en-ZA"/>
        </a:p>
      </dgm:t>
    </dgm:pt>
    <dgm:pt modelId="{A5881A5C-D741-4D9B-B8B9-6667F73F2415}" type="sibTrans" cxnId="{F814D5DB-9DA1-43DD-9EBE-1A8080BA0463}">
      <dgm:prSet/>
      <dgm:spPr/>
      <dgm:t>
        <a:bodyPr/>
        <a:lstStyle/>
        <a:p>
          <a:endParaRPr lang="en-ZA"/>
        </a:p>
      </dgm:t>
    </dgm:pt>
    <dgm:pt modelId="{A8F339F1-E1F3-458A-966C-5E1BC4345F70}">
      <dgm:prSet phldrT="[Text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en-ZA" dirty="0" smtClean="0"/>
            <a:t>National Dept. of Education recognises the role of corruption as an obstacle towards achieving its action plan</a:t>
          </a:r>
          <a:endParaRPr lang="en-ZA" dirty="0"/>
        </a:p>
      </dgm:t>
    </dgm:pt>
    <dgm:pt modelId="{F73DC9A9-F394-4441-B12F-7E8D0CDD22D6}" type="parTrans" cxnId="{81AA03A6-370A-4070-BA4C-0BDB2E4A55AB}">
      <dgm:prSet/>
      <dgm:spPr/>
      <dgm:t>
        <a:bodyPr/>
        <a:lstStyle/>
        <a:p>
          <a:endParaRPr lang="en-ZA"/>
        </a:p>
      </dgm:t>
    </dgm:pt>
    <dgm:pt modelId="{4A9B4B27-6313-4858-BFF5-813D427BDD94}" type="sibTrans" cxnId="{81AA03A6-370A-4070-BA4C-0BDB2E4A55AB}">
      <dgm:prSet/>
      <dgm:spPr/>
      <dgm:t>
        <a:bodyPr/>
        <a:lstStyle/>
        <a:p>
          <a:endParaRPr lang="en-ZA"/>
        </a:p>
      </dgm:t>
    </dgm:pt>
    <dgm:pt modelId="{DF0B0F07-D995-4284-BE52-59750240E22C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r>
            <a:rPr lang="en-ZA" dirty="0" smtClean="0"/>
            <a:t>Introduce reforms that respond effectively to corruption </a:t>
          </a:r>
          <a:endParaRPr lang="en-ZA" dirty="0"/>
        </a:p>
      </dgm:t>
    </dgm:pt>
    <dgm:pt modelId="{F03F4A0F-1262-4E9E-A447-ABC2A3DF7E82}" type="parTrans" cxnId="{2A54C202-F160-4A0A-B9DE-F2C40F8BB3F7}">
      <dgm:prSet/>
      <dgm:spPr/>
      <dgm:t>
        <a:bodyPr/>
        <a:lstStyle/>
        <a:p>
          <a:endParaRPr lang="en-ZA"/>
        </a:p>
      </dgm:t>
    </dgm:pt>
    <dgm:pt modelId="{95362D28-A410-4672-BF5F-6D7B2DCAE973}" type="sibTrans" cxnId="{2A54C202-F160-4A0A-B9DE-F2C40F8BB3F7}">
      <dgm:prSet/>
      <dgm:spPr/>
      <dgm:t>
        <a:bodyPr/>
        <a:lstStyle/>
        <a:p>
          <a:endParaRPr lang="en-ZA"/>
        </a:p>
      </dgm:t>
    </dgm:pt>
    <dgm:pt modelId="{2CFDA459-50DA-4C2E-A62A-78B7CF8377F2}">
      <dgm:prSet phldrT="[Text]"/>
      <dgm:spPr>
        <a:solidFill>
          <a:schemeClr val="tx1"/>
        </a:solidFill>
      </dgm:spPr>
      <dgm:t>
        <a:bodyPr/>
        <a:lstStyle/>
        <a:p>
          <a:r>
            <a:rPr lang="en-ZA" dirty="0" smtClean="0"/>
            <a:t>Provinces are to ensure that auditing of schools and reflects reality rather than a “tick box” exercise </a:t>
          </a:r>
          <a:endParaRPr lang="en-ZA" dirty="0"/>
        </a:p>
      </dgm:t>
    </dgm:pt>
    <dgm:pt modelId="{E7141A2E-73A8-414B-BC2D-3758D5E67B37}" type="parTrans" cxnId="{D1193CFA-B31A-423A-9A87-9417C89D72A1}">
      <dgm:prSet/>
      <dgm:spPr/>
      <dgm:t>
        <a:bodyPr/>
        <a:lstStyle/>
        <a:p>
          <a:endParaRPr lang="en-ZA"/>
        </a:p>
      </dgm:t>
    </dgm:pt>
    <dgm:pt modelId="{25B45CDB-9D27-48D3-A28D-B551FE5329F9}" type="sibTrans" cxnId="{D1193CFA-B31A-423A-9A87-9417C89D72A1}">
      <dgm:prSet/>
      <dgm:spPr/>
      <dgm:t>
        <a:bodyPr/>
        <a:lstStyle/>
        <a:p>
          <a:endParaRPr lang="en-ZA"/>
        </a:p>
      </dgm:t>
    </dgm:pt>
    <dgm:pt modelId="{D7129430-DB7D-4A43-86A7-260FA33F8E68}" type="pres">
      <dgm:prSet presAssocID="{9FF25588-204E-41D3-8450-77078A67D75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ZA"/>
        </a:p>
      </dgm:t>
    </dgm:pt>
    <dgm:pt modelId="{834E9767-E5B7-4804-B644-08868B37D0AD}" type="pres">
      <dgm:prSet presAssocID="{5C8019E2-D22A-450C-93AA-0113DE467269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EF0A891C-3707-4695-8573-2DC9EA60E934}" type="pres">
      <dgm:prSet presAssocID="{0A607ADF-7DA6-43C5-B6EA-9EB7DC971354}" presName="spacer" presStyleCnt="0"/>
      <dgm:spPr/>
    </dgm:pt>
    <dgm:pt modelId="{1E38F9A0-3DCA-4CEA-9761-1101E74A4D48}" type="pres">
      <dgm:prSet presAssocID="{4D47E414-7468-48AD-B872-D9BA8BC5FA06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177BA40C-C554-4FA4-A2FC-F1433DE10D66}" type="pres">
      <dgm:prSet presAssocID="{A5881A5C-D741-4D9B-B8B9-6667F73F2415}" presName="spacer" presStyleCnt="0"/>
      <dgm:spPr/>
    </dgm:pt>
    <dgm:pt modelId="{FB003322-D752-4A4A-8003-B85FAA6C1E88}" type="pres">
      <dgm:prSet presAssocID="{A8F339F1-E1F3-458A-966C-5E1BC4345F70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CC97F87B-F360-41D4-984B-427259B33456}" type="pres">
      <dgm:prSet presAssocID="{4A9B4B27-6313-4858-BFF5-813D427BDD94}" presName="spacer" presStyleCnt="0"/>
      <dgm:spPr/>
    </dgm:pt>
    <dgm:pt modelId="{C553721F-1796-43D1-8E0F-37FD589D8F48}" type="pres">
      <dgm:prSet presAssocID="{DF0B0F07-D995-4284-BE52-59750240E22C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E66BCEA3-2577-4B5C-9F9A-ED28D012C258}" type="pres">
      <dgm:prSet presAssocID="{95362D28-A410-4672-BF5F-6D7B2DCAE973}" presName="spacer" presStyleCnt="0"/>
      <dgm:spPr/>
    </dgm:pt>
    <dgm:pt modelId="{4103D359-CC63-4EA3-BE26-7391FD3B73EA}" type="pres">
      <dgm:prSet presAssocID="{2CFDA459-50DA-4C2E-A62A-78B7CF8377F2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ZA"/>
        </a:p>
      </dgm:t>
    </dgm:pt>
  </dgm:ptLst>
  <dgm:cxnLst>
    <dgm:cxn modelId="{2A54C202-F160-4A0A-B9DE-F2C40F8BB3F7}" srcId="{9FF25588-204E-41D3-8450-77078A67D759}" destId="{DF0B0F07-D995-4284-BE52-59750240E22C}" srcOrd="3" destOrd="0" parTransId="{F03F4A0F-1262-4E9E-A447-ABC2A3DF7E82}" sibTransId="{95362D28-A410-4672-BF5F-6D7B2DCAE973}"/>
    <dgm:cxn modelId="{F814D5DB-9DA1-43DD-9EBE-1A8080BA0463}" srcId="{9FF25588-204E-41D3-8450-77078A67D759}" destId="{4D47E414-7468-48AD-B872-D9BA8BC5FA06}" srcOrd="1" destOrd="0" parTransId="{021C4404-F1A4-43B3-A80E-75830DF5EF54}" sibTransId="{A5881A5C-D741-4D9B-B8B9-6667F73F2415}"/>
    <dgm:cxn modelId="{561EEB65-39A7-418B-B0D3-BA9312BB0420}" type="presOf" srcId="{9FF25588-204E-41D3-8450-77078A67D759}" destId="{D7129430-DB7D-4A43-86A7-260FA33F8E68}" srcOrd="0" destOrd="0" presId="urn:microsoft.com/office/officeart/2005/8/layout/vList2"/>
    <dgm:cxn modelId="{573521ED-AA7F-4359-93C7-32E3E4671AA2}" type="presOf" srcId="{A8F339F1-E1F3-458A-966C-5E1BC4345F70}" destId="{FB003322-D752-4A4A-8003-B85FAA6C1E88}" srcOrd="0" destOrd="0" presId="urn:microsoft.com/office/officeart/2005/8/layout/vList2"/>
    <dgm:cxn modelId="{228BC3BF-1F99-4938-9DF7-761F90B6733A}" type="presOf" srcId="{4D47E414-7468-48AD-B872-D9BA8BC5FA06}" destId="{1E38F9A0-3DCA-4CEA-9761-1101E74A4D48}" srcOrd="0" destOrd="0" presId="urn:microsoft.com/office/officeart/2005/8/layout/vList2"/>
    <dgm:cxn modelId="{E81E7F61-F8F9-4D47-96AF-8256A6DDC39F}" type="presOf" srcId="{2CFDA459-50DA-4C2E-A62A-78B7CF8377F2}" destId="{4103D359-CC63-4EA3-BE26-7391FD3B73EA}" srcOrd="0" destOrd="0" presId="urn:microsoft.com/office/officeart/2005/8/layout/vList2"/>
    <dgm:cxn modelId="{C2C13082-E634-4A85-BDC3-81185C3EB4BE}" type="presOf" srcId="{DF0B0F07-D995-4284-BE52-59750240E22C}" destId="{C553721F-1796-43D1-8E0F-37FD589D8F48}" srcOrd="0" destOrd="0" presId="urn:microsoft.com/office/officeart/2005/8/layout/vList2"/>
    <dgm:cxn modelId="{49FED2BA-97A0-4EE1-BED2-1C6C0F1BF158}" srcId="{9FF25588-204E-41D3-8450-77078A67D759}" destId="{5C8019E2-D22A-450C-93AA-0113DE467269}" srcOrd="0" destOrd="0" parTransId="{44A153B4-CA54-4438-8CD7-95217CEB3020}" sibTransId="{0A607ADF-7DA6-43C5-B6EA-9EB7DC971354}"/>
    <dgm:cxn modelId="{433AFA64-D3FA-4EFC-9CDF-7756151FC447}" type="presOf" srcId="{5C8019E2-D22A-450C-93AA-0113DE467269}" destId="{834E9767-E5B7-4804-B644-08868B37D0AD}" srcOrd="0" destOrd="0" presId="urn:microsoft.com/office/officeart/2005/8/layout/vList2"/>
    <dgm:cxn modelId="{81AA03A6-370A-4070-BA4C-0BDB2E4A55AB}" srcId="{9FF25588-204E-41D3-8450-77078A67D759}" destId="{A8F339F1-E1F3-458A-966C-5E1BC4345F70}" srcOrd="2" destOrd="0" parTransId="{F73DC9A9-F394-4441-B12F-7E8D0CDD22D6}" sibTransId="{4A9B4B27-6313-4858-BFF5-813D427BDD94}"/>
    <dgm:cxn modelId="{D1193CFA-B31A-423A-9A87-9417C89D72A1}" srcId="{9FF25588-204E-41D3-8450-77078A67D759}" destId="{2CFDA459-50DA-4C2E-A62A-78B7CF8377F2}" srcOrd="4" destOrd="0" parTransId="{E7141A2E-73A8-414B-BC2D-3758D5E67B37}" sibTransId="{25B45CDB-9D27-48D3-A28D-B551FE5329F9}"/>
    <dgm:cxn modelId="{34205A0C-1860-442E-ABD9-EB58B4091223}" type="presParOf" srcId="{D7129430-DB7D-4A43-86A7-260FA33F8E68}" destId="{834E9767-E5B7-4804-B644-08868B37D0AD}" srcOrd="0" destOrd="0" presId="urn:microsoft.com/office/officeart/2005/8/layout/vList2"/>
    <dgm:cxn modelId="{5F9EA2A5-DD2B-4068-BBFA-73CF80E7B8F7}" type="presParOf" srcId="{D7129430-DB7D-4A43-86A7-260FA33F8E68}" destId="{EF0A891C-3707-4695-8573-2DC9EA60E934}" srcOrd="1" destOrd="0" presId="urn:microsoft.com/office/officeart/2005/8/layout/vList2"/>
    <dgm:cxn modelId="{E04AC4A2-BC54-4FFF-8806-5DCDC9DDB807}" type="presParOf" srcId="{D7129430-DB7D-4A43-86A7-260FA33F8E68}" destId="{1E38F9A0-3DCA-4CEA-9761-1101E74A4D48}" srcOrd="2" destOrd="0" presId="urn:microsoft.com/office/officeart/2005/8/layout/vList2"/>
    <dgm:cxn modelId="{11E0B4A0-74C9-4EBA-BAC1-7C1F9B6D4DAF}" type="presParOf" srcId="{D7129430-DB7D-4A43-86A7-260FA33F8E68}" destId="{177BA40C-C554-4FA4-A2FC-F1433DE10D66}" srcOrd="3" destOrd="0" presId="urn:microsoft.com/office/officeart/2005/8/layout/vList2"/>
    <dgm:cxn modelId="{86C0A47C-068C-4C72-9389-AC13899BBB9E}" type="presParOf" srcId="{D7129430-DB7D-4A43-86A7-260FA33F8E68}" destId="{FB003322-D752-4A4A-8003-B85FAA6C1E88}" srcOrd="4" destOrd="0" presId="urn:microsoft.com/office/officeart/2005/8/layout/vList2"/>
    <dgm:cxn modelId="{6EDD44EE-841C-44AA-A9E6-282A24268549}" type="presParOf" srcId="{D7129430-DB7D-4A43-86A7-260FA33F8E68}" destId="{CC97F87B-F360-41D4-984B-427259B33456}" srcOrd="5" destOrd="0" presId="urn:microsoft.com/office/officeart/2005/8/layout/vList2"/>
    <dgm:cxn modelId="{56560E96-4D66-4B06-B750-57DDC4AE0187}" type="presParOf" srcId="{D7129430-DB7D-4A43-86A7-260FA33F8E68}" destId="{C553721F-1796-43D1-8E0F-37FD589D8F48}" srcOrd="6" destOrd="0" presId="urn:microsoft.com/office/officeart/2005/8/layout/vList2"/>
    <dgm:cxn modelId="{76A99449-4CBA-44BD-8A01-784440594865}" type="presParOf" srcId="{D7129430-DB7D-4A43-86A7-260FA33F8E68}" destId="{E66BCEA3-2577-4B5C-9F9A-ED28D012C258}" srcOrd="7" destOrd="0" presId="urn:microsoft.com/office/officeart/2005/8/layout/vList2"/>
    <dgm:cxn modelId="{8C5A986B-968F-41F6-A0C9-B6811C2DB884}" type="presParOf" srcId="{D7129430-DB7D-4A43-86A7-260FA33F8E68}" destId="{4103D359-CC63-4EA3-BE26-7391FD3B73EA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C10AA5-E28D-41C0-95AF-1348C6FB1C85}">
      <dsp:nvSpPr>
        <dsp:cNvPr id="0" name=""/>
        <dsp:cNvSpPr/>
      </dsp:nvSpPr>
      <dsp:spPr>
        <a:xfrm>
          <a:off x="2324607" y="1371083"/>
          <a:ext cx="3415681" cy="3415681"/>
        </a:xfrm>
        <a:prstGeom prst="ellipse">
          <a:avLst/>
        </a:prstGeom>
        <a:solidFill>
          <a:srgbClr val="FF0000">
            <a:alpha val="50000"/>
          </a:srgbClr>
        </a:soli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29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OBJECTIVES</a:t>
          </a:r>
          <a:endParaRPr lang="en-ZA" sz="29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824822" y="1871298"/>
        <a:ext cx="2415251" cy="2415251"/>
      </dsp:txXfrm>
    </dsp:sp>
    <dsp:sp modelId="{58D5D5EC-7ABB-4197-89BD-B40B2D8930BC}">
      <dsp:nvSpPr>
        <dsp:cNvPr id="0" name=""/>
        <dsp:cNvSpPr/>
      </dsp:nvSpPr>
      <dsp:spPr>
        <a:xfrm>
          <a:off x="3017529" y="-160388"/>
          <a:ext cx="2029836" cy="2029836"/>
        </a:xfrm>
        <a:prstGeom prst="ellipse">
          <a:avLst/>
        </a:prstGeom>
        <a:solidFill>
          <a:schemeClr val="accent2">
            <a:alpha val="50000"/>
          </a:schemeClr>
        </a:soli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13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Policy influence/reforms</a:t>
          </a:r>
          <a:endParaRPr lang="en-ZA" sz="13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314792" y="136875"/>
        <a:ext cx="1435310" cy="1435310"/>
      </dsp:txXfrm>
    </dsp:sp>
    <dsp:sp modelId="{25BBAFA7-834A-4896-A6A1-DC7C78D8AC9C}">
      <dsp:nvSpPr>
        <dsp:cNvPr id="0" name=""/>
        <dsp:cNvSpPr/>
      </dsp:nvSpPr>
      <dsp:spPr>
        <a:xfrm>
          <a:off x="5241923" y="2064005"/>
          <a:ext cx="2029836" cy="2029836"/>
        </a:xfrm>
        <a:prstGeom prst="ellipse">
          <a:avLst/>
        </a:prstGeom>
        <a:solidFill>
          <a:schemeClr val="accent5">
            <a:alpha val="50000"/>
          </a:schemeClr>
        </a:soli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13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Credible and independent channel </a:t>
          </a:r>
          <a:endParaRPr lang="en-ZA" sz="13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539186" y="2361268"/>
        <a:ext cx="1435310" cy="1435310"/>
      </dsp:txXfrm>
    </dsp:sp>
    <dsp:sp modelId="{31003E0B-82D1-43D5-AB76-1EA0AB19E14F}">
      <dsp:nvSpPr>
        <dsp:cNvPr id="0" name=""/>
        <dsp:cNvSpPr/>
      </dsp:nvSpPr>
      <dsp:spPr>
        <a:xfrm>
          <a:off x="3017529" y="4288399"/>
          <a:ext cx="2029836" cy="2029836"/>
        </a:xfrm>
        <a:prstGeom prst="ellipse">
          <a:avLst/>
        </a:prstGeom>
        <a:solidFill>
          <a:schemeClr val="accent4">
            <a:alpha val="50000"/>
            <a:hueOff val="-9752371"/>
            <a:satOff val="46267"/>
            <a:lumOff val="-10000"/>
            <a:alphaOff val="0"/>
          </a:schemeClr>
        </a:soli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13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Access to information </a:t>
          </a:r>
          <a:endParaRPr lang="en-ZA" sz="13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314792" y="4585662"/>
        <a:ext cx="1435310" cy="1435310"/>
      </dsp:txXfrm>
    </dsp:sp>
    <dsp:sp modelId="{F01D21DB-7F21-47D5-8699-9B6F90E69477}">
      <dsp:nvSpPr>
        <dsp:cNvPr id="0" name=""/>
        <dsp:cNvSpPr/>
      </dsp:nvSpPr>
      <dsp:spPr>
        <a:xfrm>
          <a:off x="793135" y="2064005"/>
          <a:ext cx="2029836" cy="2029836"/>
        </a:xfrm>
        <a:prstGeom prst="ellipse">
          <a:avLst/>
        </a:prstGeom>
        <a:solidFill>
          <a:schemeClr val="tx1">
            <a:alpha val="50000"/>
          </a:schemeClr>
        </a:soli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13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Raising awareness </a:t>
          </a:r>
          <a:endParaRPr lang="en-ZA" sz="13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090398" y="2361268"/>
        <a:ext cx="1435310" cy="143531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4E9767-E5B7-4804-B644-08868B37D0AD}">
      <dsp:nvSpPr>
        <dsp:cNvPr id="0" name=""/>
        <dsp:cNvSpPr/>
      </dsp:nvSpPr>
      <dsp:spPr>
        <a:xfrm>
          <a:off x="0" y="316564"/>
          <a:ext cx="8424936" cy="912600"/>
        </a:xfrm>
        <a:prstGeom prst="roundRect">
          <a:avLst/>
        </a:prstGeom>
        <a:solidFill>
          <a:schemeClr val="tx2"/>
        </a:soli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2400" kern="1200" dirty="0" smtClean="0"/>
            <a:t>Increase in the number of reports </a:t>
          </a:r>
          <a:endParaRPr lang="en-ZA" sz="2400" kern="1200" dirty="0"/>
        </a:p>
      </dsp:txBody>
      <dsp:txXfrm>
        <a:off x="44549" y="361113"/>
        <a:ext cx="8335838" cy="823502"/>
      </dsp:txXfrm>
    </dsp:sp>
    <dsp:sp modelId="{1E38F9A0-3DCA-4CEA-9761-1101E74A4D48}">
      <dsp:nvSpPr>
        <dsp:cNvPr id="0" name=""/>
        <dsp:cNvSpPr/>
      </dsp:nvSpPr>
      <dsp:spPr>
        <a:xfrm>
          <a:off x="0" y="1298284"/>
          <a:ext cx="8424936" cy="912600"/>
        </a:xfrm>
        <a:prstGeom prst="roundRect">
          <a:avLst/>
        </a:prstGeom>
        <a:solidFill>
          <a:schemeClr val="accent5">
            <a:hueOff val="614304"/>
            <a:satOff val="-13491"/>
            <a:lumOff val="3431"/>
            <a:alphaOff val="0"/>
          </a:schemeClr>
        </a:soli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2400" kern="1200" dirty="0" smtClean="0"/>
            <a:t>Parents and learners have access to information that enables them to hold schools accountable</a:t>
          </a:r>
          <a:endParaRPr lang="en-ZA" sz="2400" kern="1200" dirty="0"/>
        </a:p>
      </dsp:txBody>
      <dsp:txXfrm>
        <a:off x="44549" y="1342833"/>
        <a:ext cx="8335838" cy="823502"/>
      </dsp:txXfrm>
    </dsp:sp>
    <dsp:sp modelId="{FB003322-D752-4A4A-8003-B85FAA6C1E88}">
      <dsp:nvSpPr>
        <dsp:cNvPr id="0" name=""/>
        <dsp:cNvSpPr/>
      </dsp:nvSpPr>
      <dsp:spPr>
        <a:xfrm>
          <a:off x="0" y="2280004"/>
          <a:ext cx="8424936" cy="912600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2400" kern="1200" dirty="0" smtClean="0"/>
            <a:t>National Dept. of Education recognises the role of corruption as an obstacle towards achieving its action plan</a:t>
          </a:r>
          <a:endParaRPr lang="en-ZA" sz="2400" kern="1200" dirty="0"/>
        </a:p>
      </dsp:txBody>
      <dsp:txXfrm>
        <a:off x="44549" y="2324553"/>
        <a:ext cx="8335838" cy="823502"/>
      </dsp:txXfrm>
    </dsp:sp>
    <dsp:sp modelId="{C553721F-1796-43D1-8E0F-37FD589D8F48}">
      <dsp:nvSpPr>
        <dsp:cNvPr id="0" name=""/>
        <dsp:cNvSpPr/>
      </dsp:nvSpPr>
      <dsp:spPr>
        <a:xfrm>
          <a:off x="0" y="3261724"/>
          <a:ext cx="8424936" cy="912600"/>
        </a:xfrm>
        <a:prstGeom prst="roundRect">
          <a:avLst/>
        </a:prstGeom>
        <a:solidFill>
          <a:schemeClr val="bg2">
            <a:lumMod val="50000"/>
          </a:schemeClr>
        </a:soli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2400" kern="1200" dirty="0" smtClean="0"/>
            <a:t>Introduce reforms that respond effectively to corruption </a:t>
          </a:r>
          <a:endParaRPr lang="en-ZA" sz="2400" kern="1200" dirty="0"/>
        </a:p>
      </dsp:txBody>
      <dsp:txXfrm>
        <a:off x="44549" y="3306273"/>
        <a:ext cx="8335838" cy="823502"/>
      </dsp:txXfrm>
    </dsp:sp>
    <dsp:sp modelId="{4103D359-CC63-4EA3-BE26-7391FD3B73EA}">
      <dsp:nvSpPr>
        <dsp:cNvPr id="0" name=""/>
        <dsp:cNvSpPr/>
      </dsp:nvSpPr>
      <dsp:spPr>
        <a:xfrm>
          <a:off x="0" y="4243444"/>
          <a:ext cx="8424936" cy="912600"/>
        </a:xfrm>
        <a:prstGeom prst="roundRect">
          <a:avLst/>
        </a:prstGeom>
        <a:solidFill>
          <a:schemeClr val="tx1"/>
        </a:soli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2400" kern="1200" dirty="0" smtClean="0"/>
            <a:t>Provinces are to ensure that auditing of schools and reflects reality rather than a “tick box” exercise </a:t>
          </a:r>
          <a:endParaRPr lang="en-ZA" sz="2400" kern="1200" dirty="0"/>
        </a:p>
      </dsp:txBody>
      <dsp:txXfrm>
        <a:off x="44549" y="4287993"/>
        <a:ext cx="8335838" cy="8235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7A67A-332E-4292-83FF-23287F0C53BC}" type="datetimeFigureOut">
              <a:rPr lang="en-ZA" smtClean="0"/>
              <a:t>2013/06/24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6B50069-FA73-4756-9E19-5A1F35F4278F}" type="slidenum">
              <a:rPr lang="en-ZA" smtClean="0"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7A67A-332E-4292-83FF-23287F0C53BC}" type="datetimeFigureOut">
              <a:rPr lang="en-ZA" smtClean="0"/>
              <a:t>2013/06/24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0069-FA73-4756-9E19-5A1F35F4278F}" type="slidenum">
              <a:rPr lang="en-ZA" smtClean="0"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7A67A-332E-4292-83FF-23287F0C53BC}" type="datetimeFigureOut">
              <a:rPr lang="en-ZA" smtClean="0"/>
              <a:t>2013/06/24</a:t>
            </a:fld>
            <a:endParaRPr lang="en-ZA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6B50069-FA73-4756-9E19-5A1F35F4278F}" type="slidenum">
              <a:rPr lang="en-ZA" smtClean="0"/>
              <a:t>‹#›</a:t>
            </a:fld>
            <a:endParaRPr lang="en-ZA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Z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7A67A-332E-4292-83FF-23287F0C53BC}" type="datetimeFigureOut">
              <a:rPr lang="en-ZA" smtClean="0"/>
              <a:t>2013/06/24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0069-FA73-4756-9E19-5A1F35F4278F}" type="slidenum">
              <a:rPr lang="en-ZA" smtClean="0"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7A67A-332E-4292-83FF-23287F0C53BC}" type="datetimeFigureOut">
              <a:rPr lang="en-ZA" smtClean="0"/>
              <a:t>2013/06/24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0069-FA73-4756-9E19-5A1F35F4278F}" type="slidenum">
              <a:rPr lang="en-ZA" smtClean="0"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7A67A-332E-4292-83FF-23287F0C53BC}" type="datetimeFigureOut">
              <a:rPr lang="en-ZA" smtClean="0"/>
              <a:t>2013/06/24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0069-FA73-4756-9E19-5A1F35F4278F}" type="slidenum">
              <a:rPr lang="en-ZA" smtClean="0"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7A67A-332E-4292-83FF-23287F0C53BC}" type="datetimeFigureOut">
              <a:rPr lang="en-ZA" smtClean="0"/>
              <a:t>2013/06/24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0069-FA73-4756-9E19-5A1F35F4278F}" type="slidenum">
              <a:rPr lang="en-ZA" smtClean="0"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7A67A-332E-4292-83FF-23287F0C53BC}" type="datetimeFigureOut">
              <a:rPr lang="en-ZA" smtClean="0"/>
              <a:t>2013/06/24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0069-FA73-4756-9E19-5A1F35F4278F}" type="slidenum">
              <a:rPr lang="en-ZA" smtClean="0"/>
              <a:t>‹#›</a:t>
            </a:fld>
            <a:endParaRPr lang="en-ZA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7A67A-332E-4292-83FF-23287F0C53BC}" type="datetimeFigureOut">
              <a:rPr lang="en-ZA" smtClean="0"/>
              <a:t>2013/06/24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6B50069-FA73-4756-9E19-5A1F35F4278F}" type="slidenum">
              <a:rPr lang="en-ZA" smtClean="0"/>
              <a:t>‹#›</a:t>
            </a:fld>
            <a:endParaRPr lang="en-ZA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7A67A-332E-4292-83FF-23287F0C53BC}" type="datetimeFigureOut">
              <a:rPr lang="en-ZA" smtClean="0"/>
              <a:t>2013/06/24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0069-FA73-4756-9E19-5A1F35F4278F}" type="slidenum">
              <a:rPr lang="en-ZA" smtClean="0"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7A67A-332E-4292-83FF-23287F0C53BC}" type="datetimeFigureOut">
              <a:rPr lang="en-ZA" smtClean="0"/>
              <a:t>2013/06/24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0069-FA73-4756-9E19-5A1F35F4278F}" type="slidenum">
              <a:rPr lang="en-ZA" smtClean="0"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7ED7A67A-332E-4292-83FF-23287F0C53BC}" type="datetimeFigureOut">
              <a:rPr lang="en-ZA" smtClean="0"/>
              <a:t>2013/06/24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86B50069-FA73-4756-9E19-5A1F35F4278F}" type="slidenum">
              <a:rPr lang="en-ZA" smtClean="0"/>
              <a:t>‹#›</a:t>
            </a:fld>
            <a:endParaRPr lang="en-ZA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2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1435792"/>
            <a:ext cx="8291264" cy="4571999"/>
          </a:xfrm>
        </p:spPr>
        <p:txBody>
          <a:bodyPr/>
          <a:lstStyle/>
          <a:p>
            <a:pPr algn="ctr"/>
            <a:r>
              <a:rPr lang="en-ZA" sz="4800" dirty="0" smtClean="0">
                <a:solidFill>
                  <a:srgbClr val="FF0000"/>
                </a:solidFill>
              </a:rPr>
              <a:t>SCHOOLS CAMPAIGN </a:t>
            </a:r>
            <a:endParaRPr lang="en-ZA" sz="4800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640" y="4437112"/>
            <a:ext cx="6858000" cy="914400"/>
          </a:xfrm>
        </p:spPr>
        <p:txBody>
          <a:bodyPr/>
          <a:lstStyle/>
          <a:p>
            <a:pPr algn="ctr"/>
            <a:r>
              <a:rPr lang="en-ZA" dirty="0" smtClean="0">
                <a:solidFill>
                  <a:schemeClr val="tx1"/>
                </a:solidFill>
              </a:rPr>
              <a:t>Strategy and plan</a:t>
            </a:r>
          </a:p>
          <a:p>
            <a:pPr algn="ctr"/>
            <a:r>
              <a:rPr lang="en-ZA" dirty="0" smtClean="0">
                <a:solidFill>
                  <a:schemeClr val="tx1"/>
                </a:solidFill>
              </a:rPr>
              <a:t>2013-14 </a:t>
            </a:r>
            <a:endParaRPr lang="en-ZA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6222" y="-387424"/>
            <a:ext cx="2417778" cy="1798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7999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1680" y="836712"/>
            <a:ext cx="5791200" cy="1875656"/>
          </a:xfrm>
        </p:spPr>
        <p:txBody>
          <a:bodyPr>
            <a:normAutofit/>
          </a:bodyPr>
          <a:lstStyle/>
          <a:p>
            <a:pPr algn="ctr"/>
            <a:r>
              <a:rPr lang="en-ZA" sz="5400" dirty="0" smtClean="0"/>
              <a:t>PURPOSE </a:t>
            </a:r>
            <a:endParaRPr lang="en-ZA" sz="5400" dirty="0"/>
          </a:p>
        </p:txBody>
      </p:sp>
      <p:sp>
        <p:nvSpPr>
          <p:cNvPr id="3" name="TextBox 2"/>
          <p:cNvSpPr txBox="1"/>
          <p:nvPr/>
        </p:nvSpPr>
        <p:spPr>
          <a:xfrm>
            <a:off x="539552" y="2852936"/>
            <a:ext cx="83529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2400" b="1" i="1" dirty="0" smtClean="0"/>
              <a:t>To raise public awareness about corruption in schools and encourage people to report corruption. </a:t>
            </a:r>
            <a:endParaRPr lang="en-ZA" sz="2400" b="1" i="1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6222" y="-387424"/>
            <a:ext cx="2417778" cy="1798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78855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Diagram 13"/>
          <p:cNvGraphicFramePr/>
          <p:nvPr>
            <p:extLst>
              <p:ext uri="{D42A27DB-BD31-4B8C-83A1-F6EECF244321}">
                <p14:modId xmlns:p14="http://schemas.microsoft.com/office/powerpoint/2010/main" val="1095220765"/>
              </p:ext>
            </p:extLst>
          </p:nvPr>
        </p:nvGraphicFramePr>
        <p:xfrm>
          <a:off x="467544" y="404664"/>
          <a:ext cx="8064896" cy="61578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6222" y="-387424"/>
            <a:ext cx="2417778" cy="1798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13822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1216" y="-459432"/>
            <a:ext cx="8003232" cy="1371600"/>
          </a:xfrm>
        </p:spPr>
        <p:txBody>
          <a:bodyPr/>
          <a:lstStyle/>
          <a:p>
            <a:r>
              <a:rPr lang="en-ZA" dirty="0" smtClean="0"/>
              <a:t>POLICY INFLUENCE/REFORMS </a:t>
            </a:r>
            <a:endParaRPr lang="en-ZA" dirty="0"/>
          </a:p>
        </p:txBody>
      </p:sp>
      <p:sp>
        <p:nvSpPr>
          <p:cNvPr id="4" name="TextBox 3"/>
          <p:cNvSpPr txBox="1"/>
          <p:nvPr/>
        </p:nvSpPr>
        <p:spPr>
          <a:xfrm>
            <a:off x="519871" y="879103"/>
            <a:ext cx="80648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b="1" i="1" dirty="0" smtClean="0"/>
              <a:t>Influence policy and practise with regards to the management of funds in schools.</a:t>
            </a:r>
          </a:p>
          <a:p>
            <a:pPr algn="ctr"/>
            <a:endParaRPr lang="en-ZA" b="1" i="1" dirty="0"/>
          </a:p>
          <a:p>
            <a:pPr algn="ctr"/>
            <a:endParaRPr lang="en-ZA" dirty="0"/>
          </a:p>
        </p:txBody>
      </p:sp>
      <p:sp>
        <p:nvSpPr>
          <p:cNvPr id="6" name="TextBox 5"/>
          <p:cNvSpPr txBox="1"/>
          <p:nvPr/>
        </p:nvSpPr>
        <p:spPr>
          <a:xfrm>
            <a:off x="223633" y="1810073"/>
            <a:ext cx="8712968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en-ZA" b="1" dirty="0" smtClean="0"/>
              <a:t>Government</a:t>
            </a:r>
            <a:r>
              <a:rPr lang="en-ZA" dirty="0" smtClean="0"/>
              <a:t> </a:t>
            </a:r>
          </a:p>
          <a:p>
            <a:r>
              <a:rPr lang="en-ZA" dirty="0" smtClean="0"/>
              <a:t>Engage with the Provincial Dept. of Education (Gauteng, Mpumalanga, Free State, KZN) </a:t>
            </a:r>
          </a:p>
          <a:p>
            <a:pPr marL="285750" indent="-285750">
              <a:buFontTx/>
              <a:buChar char="-"/>
            </a:pPr>
            <a:r>
              <a:rPr lang="en-ZA" dirty="0" smtClean="0"/>
              <a:t>Focus on promoting and strengthening accountability systems in the management of funds transferred to schools </a:t>
            </a:r>
          </a:p>
          <a:p>
            <a:endParaRPr lang="en-ZA" dirty="0" smtClean="0"/>
          </a:p>
          <a:p>
            <a:r>
              <a:rPr lang="en-ZA" dirty="0" smtClean="0"/>
              <a:t>Engage with the National Dept. of Education </a:t>
            </a:r>
          </a:p>
          <a:p>
            <a:pPr marL="285750" indent="-285750">
              <a:buFontTx/>
              <a:buChar char="-"/>
            </a:pPr>
            <a:r>
              <a:rPr lang="en-ZA" dirty="0" smtClean="0"/>
              <a:t>Focus on policy action: recognise and address the impeding role of corruption in school infrastructure development and access to learning material</a:t>
            </a:r>
          </a:p>
          <a:p>
            <a:endParaRPr lang="en-ZA" dirty="0" smtClean="0"/>
          </a:p>
          <a:p>
            <a:pPr marL="285750" indent="-285750">
              <a:buFont typeface="Wingdings" pitchFamily="2" charset="2"/>
              <a:buChar char="q"/>
            </a:pPr>
            <a:r>
              <a:rPr lang="en-ZA" b="1" dirty="0" smtClean="0"/>
              <a:t>Civil Society </a:t>
            </a:r>
          </a:p>
          <a:p>
            <a:pPr marL="285750" indent="-285750">
              <a:buFontTx/>
              <a:buChar char="-"/>
            </a:pPr>
            <a:r>
              <a:rPr lang="en-ZA" dirty="0" smtClean="0"/>
              <a:t>Collaborate on common issues </a:t>
            </a:r>
          </a:p>
          <a:p>
            <a:pPr marL="285750" indent="-285750">
              <a:buFontTx/>
              <a:buChar char="-"/>
            </a:pPr>
            <a:r>
              <a:rPr lang="en-ZA" dirty="0" smtClean="0"/>
              <a:t>Identify joined activities that are directed at policy influence </a:t>
            </a:r>
          </a:p>
          <a:p>
            <a:pPr marL="285750" indent="-285750">
              <a:buFontTx/>
              <a:buChar char="-"/>
            </a:pPr>
            <a:endParaRPr lang="en-ZA" dirty="0"/>
          </a:p>
          <a:p>
            <a:r>
              <a:rPr lang="en-ZA" b="1" dirty="0" smtClean="0"/>
              <a:t>Activities:  </a:t>
            </a:r>
            <a:r>
              <a:rPr lang="en-ZA" dirty="0" smtClean="0"/>
              <a:t>roundtable discussions with civil societies, research to identify entry points/issues for engaging national dept., research on what other civil societies are working on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252167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363272" cy="1371600"/>
          </a:xfrm>
        </p:spPr>
        <p:txBody>
          <a:bodyPr>
            <a:normAutofit/>
          </a:bodyPr>
          <a:lstStyle/>
          <a:p>
            <a:pPr algn="ctr"/>
            <a:r>
              <a:rPr lang="en-ZA" dirty="0" smtClean="0"/>
              <a:t>A CREDIBLE AND INDEPENDENT CHANNEL</a:t>
            </a:r>
            <a:endParaRPr lang="en-ZA" dirty="0"/>
          </a:p>
        </p:txBody>
      </p:sp>
      <p:sp>
        <p:nvSpPr>
          <p:cNvPr id="3" name="TextBox 2"/>
          <p:cNvSpPr txBox="1"/>
          <p:nvPr/>
        </p:nvSpPr>
        <p:spPr>
          <a:xfrm>
            <a:off x="395536" y="1700808"/>
            <a:ext cx="84249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b="1" i="1" dirty="0" smtClean="0"/>
              <a:t>Promote CW platform as the most credible and independent channel for parents, teachers, principals to report corruption.</a:t>
            </a:r>
            <a:endParaRPr lang="en-ZA" b="1" i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2636912"/>
            <a:ext cx="820891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en-ZA" dirty="0" smtClean="0"/>
              <a:t>Conduct a high visibility campaign in the media that is relevant to the target group</a:t>
            </a:r>
          </a:p>
          <a:p>
            <a:endParaRPr lang="en-ZA" dirty="0"/>
          </a:p>
          <a:p>
            <a:pPr marL="285750" indent="-285750">
              <a:buFont typeface="Wingdings" pitchFamily="2" charset="2"/>
              <a:buChar char="q"/>
            </a:pPr>
            <a:r>
              <a:rPr lang="en-ZA" dirty="0" smtClean="0"/>
              <a:t>Develop a closer relationship with people who report schools corruption via an online and offline community engagement plan (NB: constant feedback) </a:t>
            </a:r>
          </a:p>
          <a:p>
            <a:pPr marL="285750" indent="-285750">
              <a:buFont typeface="Wingdings" pitchFamily="2" charset="2"/>
              <a:buChar char="q"/>
            </a:pPr>
            <a:endParaRPr lang="en-ZA" dirty="0"/>
          </a:p>
          <a:p>
            <a:pPr marL="285750" indent="-285750">
              <a:buFont typeface="Wingdings" pitchFamily="2" charset="2"/>
              <a:buChar char="q"/>
            </a:pPr>
            <a:r>
              <a:rPr lang="en-ZA" dirty="0" smtClean="0"/>
              <a:t>Conduct three high impact investigations on schools corruption </a:t>
            </a:r>
          </a:p>
          <a:p>
            <a:pPr marL="285750" indent="-285750">
              <a:buFont typeface="Wingdings" pitchFamily="2" charset="2"/>
              <a:buChar char="q"/>
            </a:pPr>
            <a:endParaRPr lang="en-ZA" dirty="0"/>
          </a:p>
          <a:p>
            <a:pPr marL="285750" indent="-285750">
              <a:buFont typeface="Wingdings" pitchFamily="2" charset="2"/>
              <a:buChar char="q"/>
            </a:pPr>
            <a:endParaRPr lang="en-ZA" dirty="0" smtClean="0"/>
          </a:p>
          <a:p>
            <a:r>
              <a:rPr lang="en-ZA" b="1" dirty="0" smtClean="0"/>
              <a:t>Activities</a:t>
            </a:r>
            <a:r>
              <a:rPr lang="en-ZA" dirty="0" smtClean="0"/>
              <a:t>: online community engagement plan, presentations to SGBs, unions and parents forums, articles and radio interviews on community media platforms/newsletters/newspapers, website, activations, social media, hand-outs, and media relations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057517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52718"/>
            <a:ext cx="8712968" cy="1371600"/>
          </a:xfrm>
        </p:spPr>
        <p:txBody>
          <a:bodyPr>
            <a:normAutofit/>
          </a:bodyPr>
          <a:lstStyle/>
          <a:p>
            <a:pPr algn="ctr"/>
            <a:r>
              <a:rPr lang="en-ZA" dirty="0" smtClean="0"/>
              <a:t>PUBLIC EDUCATION – PARENTS, TEACHERS AND PRINCIPALS</a:t>
            </a:r>
            <a:endParaRPr lang="en-ZA" dirty="0"/>
          </a:p>
        </p:txBody>
      </p:sp>
      <p:sp>
        <p:nvSpPr>
          <p:cNvPr id="4" name="TextBox 3"/>
          <p:cNvSpPr txBox="1"/>
          <p:nvPr/>
        </p:nvSpPr>
        <p:spPr>
          <a:xfrm>
            <a:off x="539552" y="1844824"/>
            <a:ext cx="84249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b="1" i="1" dirty="0" smtClean="0"/>
              <a:t>Support access to information and knowledge about school funds management</a:t>
            </a:r>
            <a:endParaRPr lang="en-ZA" b="1" i="1" dirty="0"/>
          </a:p>
        </p:txBody>
      </p:sp>
      <p:sp>
        <p:nvSpPr>
          <p:cNvPr id="5" name="TextBox 4"/>
          <p:cNvSpPr txBox="1"/>
          <p:nvPr/>
        </p:nvSpPr>
        <p:spPr>
          <a:xfrm>
            <a:off x="539552" y="2492896"/>
            <a:ext cx="8136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ZA" dirty="0"/>
          </a:p>
        </p:txBody>
      </p:sp>
      <p:sp>
        <p:nvSpPr>
          <p:cNvPr id="6" name="TextBox 5"/>
          <p:cNvSpPr txBox="1"/>
          <p:nvPr/>
        </p:nvSpPr>
        <p:spPr>
          <a:xfrm>
            <a:off x="755576" y="2677562"/>
            <a:ext cx="79208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en-ZA" dirty="0" smtClean="0"/>
              <a:t>Develop tools and materials </a:t>
            </a:r>
          </a:p>
          <a:p>
            <a:pPr marL="285750" indent="-285750">
              <a:buFont typeface="Wingdings" pitchFamily="2" charset="2"/>
              <a:buChar char="q"/>
            </a:pPr>
            <a:endParaRPr lang="en-ZA" dirty="0"/>
          </a:p>
          <a:p>
            <a:pPr marL="285750" indent="-285750">
              <a:buFont typeface="Wingdings" pitchFamily="2" charset="2"/>
              <a:buChar char="q"/>
            </a:pPr>
            <a:r>
              <a:rPr lang="en-ZA" dirty="0" smtClean="0"/>
              <a:t>Promote tools and materials via the website </a:t>
            </a:r>
          </a:p>
          <a:p>
            <a:pPr marL="285750" indent="-285750">
              <a:buFont typeface="Wingdings" pitchFamily="2" charset="2"/>
              <a:buChar char="q"/>
            </a:pPr>
            <a:endParaRPr lang="en-ZA" dirty="0"/>
          </a:p>
          <a:p>
            <a:pPr marL="285750" indent="-285750">
              <a:buFont typeface="Wingdings" pitchFamily="2" charset="2"/>
              <a:buChar char="q"/>
            </a:pPr>
            <a:r>
              <a:rPr lang="en-ZA" dirty="0" smtClean="0"/>
              <a:t>Facilitate workshops </a:t>
            </a:r>
          </a:p>
          <a:p>
            <a:pPr marL="285750" indent="-285750">
              <a:buFont typeface="Wingdings" pitchFamily="2" charset="2"/>
              <a:buChar char="q"/>
            </a:pPr>
            <a:endParaRPr lang="en-ZA" dirty="0"/>
          </a:p>
          <a:p>
            <a:r>
              <a:rPr lang="en-ZA" b="1" dirty="0" smtClean="0"/>
              <a:t>Activities</a:t>
            </a:r>
            <a:r>
              <a:rPr lang="en-ZA" dirty="0" smtClean="0"/>
              <a:t>: research and writing, production of materials, distribution of materials, info-graphics, and behaviour change strategy.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293485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2372" y="-243408"/>
            <a:ext cx="8219256" cy="1371600"/>
          </a:xfrm>
        </p:spPr>
        <p:txBody>
          <a:bodyPr/>
          <a:lstStyle/>
          <a:p>
            <a:pPr algn="ctr"/>
            <a:r>
              <a:rPr lang="en-ZA" dirty="0" smtClean="0"/>
              <a:t>RAISE AWARENESS - YOUTH</a:t>
            </a:r>
            <a:endParaRPr lang="en-ZA" dirty="0"/>
          </a:p>
        </p:txBody>
      </p:sp>
      <p:sp>
        <p:nvSpPr>
          <p:cNvPr id="3" name="TextBox 2"/>
          <p:cNvSpPr txBox="1"/>
          <p:nvPr/>
        </p:nvSpPr>
        <p:spPr>
          <a:xfrm>
            <a:off x="683568" y="1628800"/>
            <a:ext cx="7992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b="1" dirty="0" smtClean="0"/>
              <a:t>Raise awareness among learners about combatting corruption. </a:t>
            </a:r>
            <a:endParaRPr lang="en-ZA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83568" y="2708920"/>
            <a:ext cx="777686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en-ZA" dirty="0" smtClean="0"/>
              <a:t>Develop messages for the youth </a:t>
            </a:r>
          </a:p>
          <a:p>
            <a:pPr marL="285750" indent="-285750">
              <a:buFont typeface="Wingdings" pitchFamily="2" charset="2"/>
              <a:buChar char="q"/>
            </a:pPr>
            <a:endParaRPr lang="en-ZA" dirty="0"/>
          </a:p>
          <a:p>
            <a:pPr marL="285750" indent="-285750">
              <a:buFont typeface="Wingdings" pitchFamily="2" charset="2"/>
              <a:buChar char="q"/>
            </a:pPr>
            <a:r>
              <a:rPr lang="en-ZA" dirty="0" smtClean="0"/>
              <a:t>Organise workshops which promote a culture of intolerance against corruption </a:t>
            </a:r>
          </a:p>
          <a:p>
            <a:pPr marL="285750" indent="-285750">
              <a:buFont typeface="Wingdings" pitchFamily="2" charset="2"/>
              <a:buChar char="q"/>
            </a:pPr>
            <a:endParaRPr lang="en-ZA" dirty="0"/>
          </a:p>
          <a:p>
            <a:pPr marL="285750" indent="-285750">
              <a:buFont typeface="Wingdings" pitchFamily="2" charset="2"/>
              <a:buChar char="q"/>
            </a:pPr>
            <a:r>
              <a:rPr lang="en-ZA" dirty="0" smtClean="0"/>
              <a:t>Distribute informative hand-outs </a:t>
            </a:r>
          </a:p>
          <a:p>
            <a:pPr marL="285750" indent="-285750">
              <a:buFont typeface="Wingdings" pitchFamily="2" charset="2"/>
              <a:buChar char="q"/>
            </a:pPr>
            <a:endParaRPr lang="en-ZA" dirty="0"/>
          </a:p>
          <a:p>
            <a:r>
              <a:rPr lang="en-ZA" b="1" dirty="0" smtClean="0"/>
              <a:t>Activities</a:t>
            </a:r>
            <a:r>
              <a:rPr lang="en-ZA" dirty="0" smtClean="0"/>
              <a:t>: workshops, activations, video and audio material 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108582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2483767" y="2118254"/>
            <a:ext cx="3733575" cy="2617715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 smtClean="0"/>
              <a:t>COMPONENTS OF THE CAMPAIGN</a:t>
            </a:r>
            <a:endParaRPr lang="en-ZA" dirty="0"/>
          </a:p>
        </p:txBody>
      </p:sp>
      <p:sp>
        <p:nvSpPr>
          <p:cNvPr id="4" name="Hexagon 3"/>
          <p:cNvSpPr/>
          <p:nvPr/>
        </p:nvSpPr>
        <p:spPr>
          <a:xfrm>
            <a:off x="266621" y="1685964"/>
            <a:ext cx="2232248" cy="2117864"/>
          </a:xfrm>
          <a:prstGeom prst="hexagon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Hexagon 4"/>
          <p:cNvSpPr/>
          <p:nvPr/>
        </p:nvSpPr>
        <p:spPr>
          <a:xfrm>
            <a:off x="1883189" y="188637"/>
            <a:ext cx="2227541" cy="1929617"/>
          </a:xfrm>
          <a:prstGeom prst="hexagon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Hexagon 5"/>
          <p:cNvSpPr/>
          <p:nvPr/>
        </p:nvSpPr>
        <p:spPr>
          <a:xfrm>
            <a:off x="4214963" y="205199"/>
            <a:ext cx="2160241" cy="1929617"/>
          </a:xfrm>
          <a:prstGeom prst="hexagon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7" name="Hexagon 6"/>
          <p:cNvSpPr/>
          <p:nvPr/>
        </p:nvSpPr>
        <p:spPr>
          <a:xfrm>
            <a:off x="279647" y="3897133"/>
            <a:ext cx="2204120" cy="1824608"/>
          </a:xfrm>
          <a:prstGeom prst="hexagon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Hexagon 7"/>
          <p:cNvSpPr/>
          <p:nvPr/>
        </p:nvSpPr>
        <p:spPr>
          <a:xfrm>
            <a:off x="4519670" y="4920636"/>
            <a:ext cx="2213535" cy="1920821"/>
          </a:xfrm>
          <a:prstGeom prst="hexagon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9" name="Hexagon 8"/>
          <p:cNvSpPr/>
          <p:nvPr/>
        </p:nvSpPr>
        <p:spPr>
          <a:xfrm>
            <a:off x="6137056" y="3400680"/>
            <a:ext cx="2202367" cy="1919064"/>
          </a:xfrm>
          <a:prstGeom prst="hexagon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0" name="Hexagon 9"/>
          <p:cNvSpPr/>
          <p:nvPr/>
        </p:nvSpPr>
        <p:spPr>
          <a:xfrm>
            <a:off x="5894060" y="1274056"/>
            <a:ext cx="2304256" cy="2036015"/>
          </a:xfrm>
          <a:prstGeom prst="hexagon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2" name="TextBox 11"/>
          <p:cNvSpPr txBox="1"/>
          <p:nvPr/>
        </p:nvSpPr>
        <p:spPr>
          <a:xfrm>
            <a:off x="4531324" y="830282"/>
            <a:ext cx="14529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dirty="0" smtClean="0"/>
              <a:t>Civil society partners </a:t>
            </a:r>
            <a:endParaRPr lang="en-ZA" dirty="0"/>
          </a:p>
        </p:txBody>
      </p:sp>
      <p:sp>
        <p:nvSpPr>
          <p:cNvPr id="13" name="TextBox 12"/>
          <p:cNvSpPr txBox="1"/>
          <p:nvPr/>
        </p:nvSpPr>
        <p:spPr>
          <a:xfrm>
            <a:off x="6217343" y="1887200"/>
            <a:ext cx="17893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dirty="0" smtClean="0"/>
              <a:t>Youth in schools </a:t>
            </a:r>
            <a:endParaRPr lang="en-ZA" dirty="0"/>
          </a:p>
        </p:txBody>
      </p:sp>
      <p:sp>
        <p:nvSpPr>
          <p:cNvPr id="16" name="TextBox 15"/>
          <p:cNvSpPr txBox="1"/>
          <p:nvPr/>
        </p:nvSpPr>
        <p:spPr>
          <a:xfrm>
            <a:off x="4731790" y="5398577"/>
            <a:ext cx="15825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dirty="0" smtClean="0"/>
              <a:t>Community media </a:t>
            </a:r>
            <a:endParaRPr lang="en-ZA" dirty="0"/>
          </a:p>
        </p:txBody>
      </p:sp>
      <p:sp>
        <p:nvSpPr>
          <p:cNvPr id="17" name="TextBox 16"/>
          <p:cNvSpPr txBox="1"/>
          <p:nvPr/>
        </p:nvSpPr>
        <p:spPr>
          <a:xfrm>
            <a:off x="6375204" y="4035980"/>
            <a:ext cx="16186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dirty="0" smtClean="0"/>
              <a:t>Teachers/Principals/SGBs</a:t>
            </a:r>
            <a:endParaRPr lang="en-ZA" dirty="0"/>
          </a:p>
        </p:txBody>
      </p:sp>
      <p:sp>
        <p:nvSpPr>
          <p:cNvPr id="19" name="TextBox 18"/>
          <p:cNvSpPr txBox="1"/>
          <p:nvPr/>
        </p:nvSpPr>
        <p:spPr>
          <a:xfrm>
            <a:off x="2172231" y="830281"/>
            <a:ext cx="17651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ZA" dirty="0" smtClean="0"/>
              <a:t>Government relations</a:t>
            </a:r>
            <a:endParaRPr lang="en-ZA" dirty="0"/>
          </a:p>
        </p:txBody>
      </p:sp>
      <p:sp>
        <p:nvSpPr>
          <p:cNvPr id="20" name="TextBox 19"/>
          <p:cNvSpPr txBox="1"/>
          <p:nvPr/>
        </p:nvSpPr>
        <p:spPr>
          <a:xfrm>
            <a:off x="658933" y="2423187"/>
            <a:ext cx="1592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dirty="0" smtClean="0"/>
              <a:t>Website stories </a:t>
            </a:r>
            <a:endParaRPr lang="en-ZA" dirty="0"/>
          </a:p>
        </p:txBody>
      </p:sp>
      <p:sp>
        <p:nvSpPr>
          <p:cNvPr id="21" name="TextBox 20"/>
          <p:cNvSpPr txBox="1"/>
          <p:nvPr/>
        </p:nvSpPr>
        <p:spPr>
          <a:xfrm>
            <a:off x="715380" y="4735970"/>
            <a:ext cx="1592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ZA" dirty="0" smtClean="0"/>
              <a:t>Social media </a:t>
            </a:r>
            <a:endParaRPr lang="en-ZA" dirty="0"/>
          </a:p>
        </p:txBody>
      </p:sp>
      <p:sp>
        <p:nvSpPr>
          <p:cNvPr id="22" name="Hexagon 21"/>
          <p:cNvSpPr/>
          <p:nvPr/>
        </p:nvSpPr>
        <p:spPr>
          <a:xfrm>
            <a:off x="2211711" y="4920636"/>
            <a:ext cx="2204120" cy="1824608"/>
          </a:xfrm>
          <a:prstGeom prst="hexagon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dirty="0" smtClean="0"/>
              <a:t>Online community building 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330560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-99392"/>
            <a:ext cx="8229600" cy="1143000"/>
          </a:xfrm>
        </p:spPr>
        <p:txBody>
          <a:bodyPr/>
          <a:lstStyle/>
          <a:p>
            <a:pPr algn="ctr"/>
            <a:r>
              <a:rPr lang="en-ZA" dirty="0" smtClean="0"/>
              <a:t>OUTCOMES </a:t>
            </a:r>
            <a:endParaRPr lang="en-ZA" dirty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315190028"/>
              </p:ext>
            </p:extLst>
          </p:nvPr>
        </p:nvGraphicFramePr>
        <p:xfrm>
          <a:off x="323528" y="1268760"/>
          <a:ext cx="8424936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6222" y="-387424"/>
            <a:ext cx="2417778" cy="1798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0194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ssential">
  <a:themeElements>
    <a:clrScheme name="Essential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sent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182</TotalTime>
  <Words>444</Words>
  <Application>Microsoft Office PowerPoint</Application>
  <PresentationFormat>On-screen Show (4:3)</PresentationFormat>
  <Paragraphs>67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Essential</vt:lpstr>
      <vt:lpstr>SCHOOLS CAMPAIGN </vt:lpstr>
      <vt:lpstr>PURPOSE </vt:lpstr>
      <vt:lpstr>PowerPoint Presentation</vt:lpstr>
      <vt:lpstr>POLICY INFLUENCE/REFORMS </vt:lpstr>
      <vt:lpstr>A CREDIBLE AND INDEPENDENT CHANNEL</vt:lpstr>
      <vt:lpstr>PUBLIC EDUCATION – PARENTS, TEACHERS AND PRINCIPALS</vt:lpstr>
      <vt:lpstr>RAISE AWARENESS - YOUTH</vt:lpstr>
      <vt:lpstr>PowerPoint Presentation</vt:lpstr>
      <vt:lpstr>OUTCOMES 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SCHOOLS CAMPAIGN</dc:title>
  <dc:creator>Kavisha Pillay</dc:creator>
  <cp:lastModifiedBy>Lucky Menoe</cp:lastModifiedBy>
  <cp:revision>21</cp:revision>
  <dcterms:created xsi:type="dcterms:W3CDTF">2013-06-14T11:36:46Z</dcterms:created>
  <dcterms:modified xsi:type="dcterms:W3CDTF">2013-06-24T08:58:12Z</dcterms:modified>
</cp:coreProperties>
</file>